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6" r:id="rId1"/>
  </p:sldMasterIdLst>
  <p:notesMasterIdLst>
    <p:notesMasterId r:id="rId27"/>
  </p:notesMasterIdLst>
  <p:sldIdLst>
    <p:sldId id="256" r:id="rId2"/>
    <p:sldId id="277" r:id="rId3"/>
    <p:sldId id="281" r:id="rId4"/>
    <p:sldId id="260" r:id="rId5"/>
    <p:sldId id="259" r:id="rId6"/>
    <p:sldId id="258" r:id="rId7"/>
    <p:sldId id="276" r:id="rId8"/>
    <p:sldId id="261" r:id="rId9"/>
    <p:sldId id="280" r:id="rId10"/>
    <p:sldId id="257" r:id="rId11"/>
    <p:sldId id="262" r:id="rId12"/>
    <p:sldId id="273" r:id="rId13"/>
    <p:sldId id="263" r:id="rId14"/>
    <p:sldId id="264" r:id="rId15"/>
    <p:sldId id="265" r:id="rId16"/>
    <p:sldId id="269" r:id="rId17"/>
    <p:sldId id="266" r:id="rId18"/>
    <p:sldId id="270" r:id="rId19"/>
    <p:sldId id="271" r:id="rId20"/>
    <p:sldId id="267" r:id="rId21"/>
    <p:sldId id="272" r:id="rId22"/>
    <p:sldId id="274" r:id="rId23"/>
    <p:sldId id="275" r:id="rId24"/>
    <p:sldId id="278" r:id="rId25"/>
    <p:sldId id="279"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3"/>
    <p:restoredTop sz="73265"/>
  </p:normalViewPr>
  <p:slideViewPr>
    <p:cSldViewPr snapToGrid="0" snapToObjects="1">
      <p:cViewPr varScale="1">
        <p:scale>
          <a:sx n="87" d="100"/>
          <a:sy n="87" d="100"/>
        </p:scale>
        <p:origin x="197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gif>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tiff>
</file>

<file path=ppt/media/image7.tif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B1F3EC-B6FF-8B4A-A5B5-62CA78FC0EA8}" type="datetimeFigureOut">
              <a:rPr lang="en-US" smtClean="0"/>
              <a:t>6/23/21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554F2C-00C0-B048-AEF0-F8250BBAD748}" type="slidenum">
              <a:rPr lang="en-US" smtClean="0"/>
              <a:t>‹#›</a:t>
            </a:fld>
            <a:endParaRPr lang="en-US"/>
          </a:p>
        </p:txBody>
      </p:sp>
    </p:spTree>
    <p:extLst>
      <p:ext uri="{BB962C8B-B14F-4D97-AF65-F5344CB8AC3E}">
        <p14:creationId xmlns:p14="http://schemas.microsoft.com/office/powerpoint/2010/main" val="2684496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Welcome to </a:t>
            </a:r>
          </a:p>
          <a:p>
            <a:endParaRPr lang="en-US" dirty="0"/>
          </a:p>
          <a:p>
            <a:r>
              <a:rPr lang="en-US" dirty="0"/>
              <a:t>About an hour, maybe a little more</a:t>
            </a:r>
          </a:p>
          <a:p>
            <a:r>
              <a:rPr lang="en-US" dirty="0"/>
              <a:t>Not a coding session</a:t>
            </a:r>
          </a:p>
          <a:p>
            <a:r>
              <a:rPr lang="en-US" dirty="0"/>
              <a:t>Conceptual understanding of what is expected when you are Profiling the datasets that have been selected for your projects</a:t>
            </a:r>
          </a:p>
          <a:p>
            <a:r>
              <a:rPr lang="en-US" dirty="0"/>
              <a:t>pseudo-code is sometimes provided - apply in your language of choice!</a:t>
            </a:r>
          </a:p>
          <a:p>
            <a:r>
              <a:rPr lang="en-US" dirty="0"/>
              <a:t>Having said that, most will be in R, and you'll be learning how to manipulate datasets to achieve these ideas in coming training sessions</a:t>
            </a:r>
          </a:p>
          <a:p>
            <a:endParaRPr lang="en-US" dirty="0"/>
          </a:p>
          <a:p>
            <a:r>
              <a:rPr lang="en-US" dirty="0"/>
              <a:t>Slides will be available on both Teams and the Training repo.</a:t>
            </a:r>
          </a:p>
          <a:p>
            <a:endParaRPr lang="en-US" dirty="0"/>
          </a:p>
          <a:p>
            <a:r>
              <a:rPr lang="en-US" dirty="0"/>
              <a:t>While it is not an interactive coding session, I have used flashy colors and sometimes things that move to keep your attention!</a:t>
            </a:r>
          </a:p>
          <a:p>
            <a:r>
              <a:rPr lang="en-US" dirty="0"/>
              <a:t>Also, please don't hesitate to ask questions along the way.</a:t>
            </a:r>
          </a:p>
          <a:p>
            <a:endParaRPr lang="en-US" dirty="0"/>
          </a:p>
          <a:p>
            <a:r>
              <a:rPr lang="en-US" dirty="0"/>
              <a:t>So, why is Repurposing highlighted?</a:t>
            </a:r>
          </a:p>
          <a:p>
            <a:endParaRPr lang="en-US" dirty="0"/>
          </a:p>
          <a:p>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1</a:t>
            </a:fld>
            <a:endParaRPr lang="en-US"/>
          </a:p>
        </p:txBody>
      </p:sp>
    </p:spTree>
    <p:extLst>
      <p:ext uri="{BB962C8B-B14F-4D97-AF65-F5344CB8AC3E}">
        <p14:creationId xmlns:p14="http://schemas.microsoft.com/office/powerpoint/2010/main" val="10505711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concept of data completeness can be generalized as the proportion of data provided versus the proportion of data REQUIRED.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Data that is missing may additionally be categorized as </a:t>
            </a:r>
          </a:p>
          <a:p>
            <a:r>
              <a:rPr lang="en-US" sz="1200" b="0" i="0" kern="1200" dirty="0">
                <a:solidFill>
                  <a:schemeClr val="tx1"/>
                </a:solidFill>
                <a:effectLst/>
                <a:latin typeface="+mn-lt"/>
                <a:ea typeface="+mn-ea"/>
                <a:cs typeface="+mn-cs"/>
              </a:rPr>
              <a:t> record fields/columns not containing data, </a:t>
            </a:r>
          </a:p>
          <a:p>
            <a:r>
              <a:rPr lang="en-US" sz="1200" b="0" i="0" kern="1200" dirty="0">
                <a:solidFill>
                  <a:schemeClr val="tx1"/>
                </a:solidFill>
                <a:effectLst/>
                <a:latin typeface="+mn-lt"/>
                <a:ea typeface="+mn-ea"/>
                <a:cs typeface="+mn-cs"/>
              </a:rPr>
              <a:t> records not containing necessary fields/columns, </a:t>
            </a:r>
          </a:p>
          <a:p>
            <a:r>
              <a:rPr lang="en-US" sz="1200" b="0" i="0" kern="1200" dirty="0">
                <a:solidFill>
                  <a:schemeClr val="tx1"/>
                </a:solidFill>
                <a:effectLst/>
                <a:latin typeface="+mn-lt"/>
                <a:ea typeface="+mn-ea"/>
                <a:cs typeface="+mn-cs"/>
              </a:rPr>
              <a:t> or datasets not containing the requisite records.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most common conceptualization of completeness is the first, record field/column not containing data.</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conceptualization of data completeness can be thought of as </a:t>
            </a:r>
            <a:r>
              <a:rPr lang="en-US" sz="1200" b="0" i="1" kern="1200" dirty="0">
                <a:solidFill>
                  <a:schemeClr val="tx1"/>
                </a:solidFill>
                <a:effectLst/>
                <a:latin typeface="+mn-lt"/>
                <a:ea typeface="+mn-ea"/>
                <a:cs typeface="+mn-cs"/>
              </a:rPr>
              <a:t>the proportion of the data that has values to the proportion of data that ’should’ have values</a:t>
            </a:r>
            <a:r>
              <a:rPr lang="en-US" sz="1200" b="0" i="0" kern="1200" dirty="0">
                <a:solidFill>
                  <a:schemeClr val="tx1"/>
                </a:solidFill>
                <a:effectLst/>
                <a:latin typeface="+mn-lt"/>
                <a:ea typeface="+mn-ea"/>
                <a:cs typeface="+mn-cs"/>
              </a:rPr>
              <a:t>. That is, a set of data is complete with respect to a 'given purpose' if the set contains all the relevant data for that purpose. Completeness is application specific. It would be incorrect to simply measure the number of missing field values in a record without first considering which of the fields are actually necessary for completion of the task at hand.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For example, in our study of Multiple Listing Service Real Estate (MLS) data, a dataset was provided with each record containing 128 fields. Per record, many of these fields are missing data, however, most of these fields were not important to the purpose of the study (e.g. Listing Agent, Owner Name, Owner Phone). It would not be helpful to categorize the proportion of missing values for these fields. Instead, a decision must first be made as to which fields belong in the analysis for the current purpose. An example pseudo-code would look something like: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most languages, unless a specific function has already been written for it, you'll need to check for all of these! For example, in R:</a:t>
            </a:r>
          </a:p>
          <a:p>
            <a:endParaRPr lang="en-US" sz="1200" b="0" i="0" kern="1200" dirty="0">
              <a:solidFill>
                <a:schemeClr val="tx1"/>
              </a:solidFill>
              <a:effectLst/>
              <a:latin typeface="+mn-lt"/>
              <a:ea typeface="+mn-ea"/>
              <a:cs typeface="+mn-cs"/>
            </a:endParaRPr>
          </a:p>
          <a:p>
            <a:endParaRPr lang="en-US" sz="3600" dirty="0"/>
          </a:p>
        </p:txBody>
      </p:sp>
      <p:sp>
        <p:nvSpPr>
          <p:cNvPr id="4" name="Slide Number Placeholder 3"/>
          <p:cNvSpPr>
            <a:spLocks noGrp="1"/>
          </p:cNvSpPr>
          <p:nvPr>
            <p:ph type="sldNum" sz="quarter" idx="5"/>
          </p:nvPr>
        </p:nvSpPr>
        <p:spPr/>
        <p:txBody>
          <a:bodyPr/>
          <a:lstStyle/>
          <a:p>
            <a:fld id="{17554F2C-00C0-B048-AEF0-F8250BBAD748}" type="slidenum">
              <a:rPr lang="en-US" smtClean="0"/>
              <a:t>13</a:t>
            </a:fld>
            <a:endParaRPr lang="en-US"/>
          </a:p>
        </p:txBody>
      </p:sp>
    </p:spTree>
    <p:extLst>
      <p:ext uri="{BB962C8B-B14F-4D97-AF65-F5344CB8AC3E}">
        <p14:creationId xmlns:p14="http://schemas.microsoft.com/office/powerpoint/2010/main" val="1870809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concept of value validity can be conceptualized as the percentage of elements whose attributes possess expected values. The actualization of this concept generally comes in the form of straight-forward 'domain constraint rules'.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For example, to ascertain how many entries contain non-valid values for a non-empty text column representing 'gender', an example pseudo-code domain comparison-constraint rule would look something like: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count gender where gender is not in (male, female) Or, to ascertain how many entries contain non-valid values for a non-empty integer field representing age, a pseudo-code domain interval-constraint rule would look something like: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should be noted that in many discussions of data quality, this concept is simply referred to as “Validity” (Redman, DoD, . . . ). </a:t>
            </a:r>
          </a:p>
          <a:p>
            <a:r>
              <a:rPr lang="en-US" sz="1200" b="0" i="0" kern="1200" dirty="0">
                <a:solidFill>
                  <a:schemeClr val="tx1"/>
                </a:solidFill>
                <a:effectLst/>
                <a:latin typeface="+mn-lt"/>
                <a:ea typeface="+mn-ea"/>
                <a:cs typeface="+mn-cs"/>
              </a:rPr>
              <a:t>However, the term validity has many differing and complex meanings (and attendant sub-definitions) within the social and behavioral sciences, so it's not useful to just throw that word around.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Therefore, I use the sub-definition “Value” validity to be clear which specific form of validity is being discussed.</a:t>
            </a:r>
          </a:p>
        </p:txBody>
      </p:sp>
      <p:sp>
        <p:nvSpPr>
          <p:cNvPr id="4" name="Slide Number Placeholder 3"/>
          <p:cNvSpPr>
            <a:spLocks noGrp="1"/>
          </p:cNvSpPr>
          <p:nvPr>
            <p:ph type="sldNum" sz="quarter" idx="5"/>
          </p:nvPr>
        </p:nvSpPr>
        <p:spPr/>
        <p:txBody>
          <a:bodyPr/>
          <a:lstStyle/>
          <a:p>
            <a:fld id="{17554F2C-00C0-B048-AEF0-F8250BBAD748}" type="slidenum">
              <a:rPr lang="en-US" smtClean="0"/>
              <a:t>14</a:t>
            </a:fld>
            <a:endParaRPr lang="en-US"/>
          </a:p>
        </p:txBody>
      </p:sp>
    </p:spTree>
    <p:extLst>
      <p:ext uri="{BB962C8B-B14F-4D97-AF65-F5344CB8AC3E}">
        <p14:creationId xmlns:p14="http://schemas.microsoft.com/office/powerpoint/2010/main" val="28117823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While profiling MLS data for a particular locality, it was discovered that the values entered for the field “zoning” were extensively varied.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is clear that the mechanism of input provided for this field was ‘free text’ where anything can be typed.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domain comparison-constraint for this field is the official list of zoning district names for that locality.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was found that NONE of the entries for this field in this particular dataset qualified as valid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However, it should be noted that there may still vary well be usable information contained within the zoning field. The lack of valid values simply points to a potential problem in need of further investigation. For example, if the question at hand simply requires a count of how many properties are “Residential”, it may very well be possible to transform the existing entries to adequately represent a true or false in this respect. </a:t>
            </a:r>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15</a:t>
            </a:fld>
            <a:endParaRPr lang="en-US"/>
          </a:p>
        </p:txBody>
      </p:sp>
    </p:spTree>
    <p:extLst>
      <p:ext uri="{BB962C8B-B14F-4D97-AF65-F5344CB8AC3E}">
        <p14:creationId xmlns:p14="http://schemas.microsoft.com/office/powerpoint/2010/main" val="24459413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possible, it can be very helpful to determine ‘when’ and ‘where’ errors have been made.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Many times, errors are specific to a place and time and, therefore, can be controlled for.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Also, sharing these results with a data provider helps them locate and correct errors. And also support a lasting relationship with that data provider.</a:t>
            </a:r>
          </a:p>
          <a:p>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16</a:t>
            </a:fld>
            <a:endParaRPr lang="en-US"/>
          </a:p>
        </p:txBody>
      </p:sp>
    </p:spTree>
    <p:extLst>
      <p:ext uri="{BB962C8B-B14F-4D97-AF65-F5344CB8AC3E}">
        <p14:creationId xmlns:p14="http://schemas.microsoft.com/office/powerpoint/2010/main" val="18023847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concept of record consistency is best understood as the degree of logical agreement “between” record field/column values in either a single dataset or between two or more datasets.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there is an expected logical relationship between two or more entities, we can refer to the rule specifying this logic as a type of relationship validation called a dependency constraint. Therefore, consistency becomes the degree to which these attributes satisfy said dependency constraint.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An example of a logical requirement is that fields A and B must sum to field C. </a:t>
            </a:r>
          </a:p>
          <a:p>
            <a:r>
              <a:rPr lang="en-US" sz="1200" b="0" i="0" kern="1200" dirty="0">
                <a:solidFill>
                  <a:schemeClr val="tx1"/>
                </a:solidFill>
                <a:effectLst/>
                <a:latin typeface="+mn-lt"/>
                <a:ea typeface="+mn-ea"/>
                <a:cs typeface="+mn-cs"/>
              </a:rPr>
              <a:t>Logical requirements may be quite involved. For example, ‘A has two children’, ‘A is B’s father’, ‘A is C’s father’, and ‘A is D’s father’ are inconsistent.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simple example of a dependency constraint violation would be a location disagreement like a zip-code that does not agree with a state code. Another might be the identification of a male who is also pregnant.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complex example would involve consistency validation of fields associated with student withdrawal in education records. For example, most education records contain some form of an ‘active code’ categorizing the student’s current form of interaction with the educational system. Most systems will have a code for ‘Inactive’ and/or ‘Not enrolled’. Most systems will also have afield for withdrawal date. If a student has been categorized as ‘Inactive’ or ‘Not enrolled’ but does not have an entry for withdrawal date, then there exists a consistency issue.</a:t>
            </a:r>
            <a:endParaRPr lang="en-US" sz="3600" dirty="0"/>
          </a:p>
        </p:txBody>
      </p:sp>
      <p:sp>
        <p:nvSpPr>
          <p:cNvPr id="4" name="Slide Number Placeholder 3"/>
          <p:cNvSpPr>
            <a:spLocks noGrp="1"/>
          </p:cNvSpPr>
          <p:nvPr>
            <p:ph type="sldNum" sz="quarter" idx="5"/>
          </p:nvPr>
        </p:nvSpPr>
        <p:spPr/>
        <p:txBody>
          <a:bodyPr/>
          <a:lstStyle/>
          <a:p>
            <a:fld id="{17554F2C-00C0-B048-AEF0-F8250BBAD748}" type="slidenum">
              <a:rPr lang="en-US" smtClean="0"/>
              <a:t>17</a:t>
            </a:fld>
            <a:endParaRPr lang="en-US"/>
          </a:p>
        </p:txBody>
      </p:sp>
    </p:spTree>
    <p:extLst>
      <p:ext uri="{BB962C8B-B14F-4D97-AF65-F5344CB8AC3E}">
        <p14:creationId xmlns:p14="http://schemas.microsoft.com/office/powerpoint/2010/main" val="36914801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18</a:t>
            </a:fld>
            <a:endParaRPr lang="en-US"/>
          </a:p>
        </p:txBody>
      </p:sp>
    </p:spTree>
    <p:extLst>
      <p:ext uri="{BB962C8B-B14F-4D97-AF65-F5344CB8AC3E}">
        <p14:creationId xmlns:p14="http://schemas.microsoft.com/office/powerpoint/2010/main" val="40595579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19</a:t>
            </a:fld>
            <a:endParaRPr lang="en-US"/>
          </a:p>
        </p:txBody>
      </p:sp>
    </p:spTree>
    <p:extLst>
      <p:ext uri="{BB962C8B-B14F-4D97-AF65-F5344CB8AC3E}">
        <p14:creationId xmlns:p14="http://schemas.microsoft.com/office/powerpoint/2010/main" val="22237443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Causes of inconsistency are varied, but a common source of inconsistency comes from situations where locally derived information is provided with no associated master list or file. An exhaustive ‘master list’ of individuals receiving a public service are, in fact, quite rare. In my study, this occurred with student records such as from the Virginia Department of Education (VDOE). Here the student demographics occur in multiple records about the same student recorded in the same year. Truth must be derived from the multiple observations. For example, the VDOE data we found 16,310 of the 2,346,058 individuals to have more than one value for gender.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Social Service Records, at the local level, however, have to be the best example.</a:t>
            </a:r>
          </a:p>
          <a:p>
            <a:r>
              <a:rPr lang="en-US" sz="1200" b="0" i="0" kern="1200" dirty="0">
                <a:solidFill>
                  <a:schemeClr val="tx1"/>
                </a:solidFill>
                <a:effectLst/>
                <a:latin typeface="+mn-lt"/>
                <a:ea typeface="+mn-ea"/>
                <a:cs typeface="+mn-cs"/>
              </a:rPr>
              <a:t>Multiple programs from multiple levels of government using multiple systems.</a:t>
            </a:r>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20</a:t>
            </a:fld>
            <a:endParaRPr lang="en-US"/>
          </a:p>
        </p:txBody>
      </p:sp>
    </p:spTree>
    <p:extLst>
      <p:ext uri="{BB962C8B-B14F-4D97-AF65-F5344CB8AC3E}">
        <p14:creationId xmlns:p14="http://schemas.microsoft.com/office/powerpoint/2010/main" val="702770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Helvetica Neue" panose="02000503000000020004" pitchFamily="2" charset="0"/>
              </a:rPr>
              <a:t>A consistently troublesome demographic variable, from a longitudinal consistency viewpoint, is race. </a:t>
            </a:r>
          </a:p>
          <a:p>
            <a:pPr marL="285750" indent="-285750">
              <a:buFont typeface="Arial" panose="020B0604020202020204" pitchFamily="34" charset="0"/>
              <a:buChar char="•"/>
            </a:pPr>
            <a:endParaRPr lang="en-US" dirty="0">
              <a:solidFill>
                <a:srgbClr val="333333"/>
              </a:solidFill>
              <a:latin typeface="Helvetica Neue" panose="02000503000000020004" pitchFamily="2" charset="0"/>
            </a:endParaRPr>
          </a:p>
          <a:p>
            <a:pPr marL="285750" indent="-285750">
              <a:buFont typeface="Arial" panose="020B0604020202020204" pitchFamily="34" charset="0"/>
              <a:buChar char="•"/>
            </a:pPr>
            <a:r>
              <a:rPr lang="en-US" dirty="0">
                <a:solidFill>
                  <a:srgbClr val="333333"/>
                </a:solidFill>
                <a:latin typeface="Helvetica Neue" panose="02000503000000020004" pitchFamily="2" charset="0"/>
              </a:rPr>
              <a:t>Sometimes p</a:t>
            </a:r>
            <a:r>
              <a:rPr lang="en-US" b="0" i="0" dirty="0">
                <a:solidFill>
                  <a:srgbClr val="333333"/>
                </a:solidFill>
                <a:effectLst/>
                <a:latin typeface="Helvetica Neue" panose="02000503000000020004" pitchFamily="2" charset="0"/>
              </a:rPr>
              <a:t>eople will periodically elect to change the racial category with which the identify.</a:t>
            </a:r>
          </a:p>
          <a:p>
            <a:pPr marL="285750" indent="-285750">
              <a:buFont typeface="Arial" panose="020B0604020202020204" pitchFamily="34" charset="0"/>
              <a:buChar char="•"/>
            </a:pPr>
            <a:endParaRPr lang="en-US" b="0" i="0" dirty="0">
              <a:solidFill>
                <a:srgbClr val="333333"/>
              </a:solidFill>
              <a:effectLst/>
              <a:latin typeface="Helvetica Neue" panose="02000503000000020004" pitchFamily="2" charset="0"/>
            </a:endParaRPr>
          </a:p>
          <a:p>
            <a:pPr marL="285750" indent="-285750">
              <a:buFont typeface="Arial" panose="020B0604020202020204" pitchFamily="34" charset="0"/>
              <a:buChar char="•"/>
            </a:pPr>
            <a:r>
              <a:rPr lang="en-US" b="1" i="0" dirty="0">
                <a:solidFill>
                  <a:srgbClr val="FF0000"/>
                </a:solidFill>
                <a:effectLst/>
                <a:latin typeface="Helvetica Neue" panose="02000503000000020004" pitchFamily="2" charset="0"/>
              </a:rPr>
              <a:t>Race categorization schemes change fairly frequently </a:t>
            </a:r>
            <a:r>
              <a:rPr lang="en-US" b="0" i="0" dirty="0">
                <a:solidFill>
                  <a:srgbClr val="333333"/>
                </a:solidFill>
                <a:effectLst/>
                <a:latin typeface="Helvetica Neue" panose="02000503000000020004" pitchFamily="2" charset="0"/>
              </a:rPr>
              <a:t>(in comparison to other demographic categories). </a:t>
            </a:r>
            <a:r>
              <a:rPr lang="en-US" b="1" i="0" dirty="0">
                <a:solidFill>
                  <a:srgbClr val="333333"/>
                </a:solidFill>
                <a:effectLst/>
                <a:latin typeface="Helvetica Neue" panose="02000503000000020004" pitchFamily="2" charset="0"/>
              </a:rPr>
              <a:t>Why do you think that is?</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21</a:t>
            </a:fld>
            <a:endParaRPr lang="en-US"/>
          </a:p>
        </p:txBody>
      </p:sp>
    </p:spTree>
    <p:extLst>
      <p:ext uri="{BB962C8B-B14F-4D97-AF65-F5344CB8AC3E}">
        <p14:creationId xmlns:p14="http://schemas.microsoft.com/office/powerpoint/2010/main" val="36907011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kern="1200" dirty="0">
                <a:solidFill>
                  <a:schemeClr val="tx1"/>
                </a:solidFill>
                <a:effectLst/>
                <a:latin typeface="+mn-lt"/>
                <a:ea typeface="+mn-ea"/>
                <a:cs typeface="+mn-cs"/>
              </a:rPr>
              <a:t>Metadata is generally defined ”data that provides information about other data”. [</a:t>
            </a:r>
            <a:r>
              <a:rPr lang="en-US" sz="1200" b="0" i="0" kern="1200" dirty="0" err="1">
                <a:solidFill>
                  <a:schemeClr val="tx1"/>
                </a:solidFill>
                <a:effectLst/>
                <a:latin typeface="+mn-lt"/>
                <a:ea typeface="+mn-ea"/>
                <a:cs typeface="+mn-cs"/>
              </a:rPr>
              <a:t>http:www.merriam-webster.comdictionarymetadata</a:t>
            </a:r>
            <a:r>
              <a:rPr lang="en-US" sz="1200" b="0" i="0" kern="1200" dirty="0">
                <a:solidFill>
                  <a:schemeClr val="tx1"/>
                </a:solidFill>
                <a:effectLst/>
                <a:latin typeface="+mn-lt"/>
                <a:ea typeface="+mn-ea"/>
                <a:cs typeface="+mn-cs"/>
              </a:rPr>
              <a:t>]. The main purpose of metadata is the facilitation of the discovery relevant information pertaining to a particular object/resource. It does this by ”allowing resources to be found by relevant criteria, identifying resources, bringing similar resources together, distinguishing dissimilar resources, and giving location information.”[National Information Standards Or-27</a:t>
            </a:r>
          </a:p>
          <a:p>
            <a:pPr rtl="0"/>
            <a:r>
              <a:rPr lang="en-US" sz="1200" b="0" i="0" kern="1200" dirty="0" err="1">
                <a:solidFill>
                  <a:schemeClr val="tx1"/>
                </a:solidFill>
                <a:effectLst/>
                <a:latin typeface="+mn-lt"/>
                <a:ea typeface="+mn-ea"/>
                <a:cs typeface="+mn-cs"/>
              </a:rPr>
              <a:t>ganization</a:t>
            </a:r>
            <a:r>
              <a:rPr lang="en-US" sz="1200" b="0" i="0" kern="1200" dirty="0">
                <a:solidFill>
                  <a:schemeClr val="tx1"/>
                </a:solidFill>
                <a:effectLst/>
                <a:latin typeface="+mn-lt"/>
                <a:ea typeface="+mn-ea"/>
                <a:cs typeface="+mn-cs"/>
              </a:rPr>
              <a:t>; Rebecca Guenther; Jaqueline </a:t>
            </a:r>
            <a:r>
              <a:rPr lang="en-US" sz="1200" b="0" i="0" kern="1200" dirty="0" err="1">
                <a:solidFill>
                  <a:schemeClr val="tx1"/>
                </a:solidFill>
                <a:effectLst/>
                <a:latin typeface="+mn-lt"/>
                <a:ea typeface="+mn-ea"/>
                <a:cs typeface="+mn-cs"/>
              </a:rPr>
              <a:t>Radebaugh</a:t>
            </a:r>
            <a:r>
              <a:rPr lang="en-US" sz="1200" b="0" i="0" kern="1200" dirty="0">
                <a:solidFill>
                  <a:schemeClr val="tx1"/>
                </a:solidFill>
                <a:effectLst/>
                <a:latin typeface="+mn-lt"/>
                <a:ea typeface="+mn-ea"/>
                <a:cs typeface="+mn-cs"/>
              </a:rPr>
              <a:t> (2004). Understanding Metadata. </a:t>
            </a:r>
            <a:r>
              <a:rPr lang="en-US" sz="1200" b="0" i="0" kern="1200" dirty="0" err="1">
                <a:solidFill>
                  <a:schemeClr val="tx1"/>
                </a:solidFill>
                <a:effectLst/>
                <a:latin typeface="+mn-lt"/>
                <a:ea typeface="+mn-ea"/>
                <a:cs typeface="+mn-cs"/>
              </a:rPr>
              <a:t>Bethesda,MD</a:t>
            </a:r>
            <a:r>
              <a:rPr lang="en-US" sz="1200" b="0" i="0" kern="1200" dirty="0">
                <a:solidFill>
                  <a:schemeClr val="tx1"/>
                </a:solidFill>
                <a:effectLst/>
                <a:latin typeface="+mn-lt"/>
                <a:ea typeface="+mn-ea"/>
                <a:cs typeface="+mn-cs"/>
              </a:rPr>
              <a:t>: NISO Press. ISBN 1-880124-62-9. Retrieved 2 April 2014.]</a:t>
            </a:r>
          </a:p>
          <a:p>
            <a:pPr rtl="0"/>
            <a:endParaRPr lang="en-US" sz="1200" b="0" i="0" kern="1200" dirty="0">
              <a:solidFill>
                <a:schemeClr val="tx1"/>
              </a:solidFill>
              <a:effectLst/>
              <a:latin typeface="+mn-lt"/>
              <a:ea typeface="+mn-ea"/>
              <a:cs typeface="+mn-cs"/>
            </a:endParaRPr>
          </a:p>
          <a:p>
            <a:pPr rtl="0"/>
            <a:r>
              <a:rPr lang="en-US" sz="1200" b="0" i="0" kern="1200" dirty="0">
                <a:solidFill>
                  <a:schemeClr val="tx1"/>
                </a:solidFill>
                <a:effectLst/>
                <a:latin typeface="+mn-lt"/>
                <a:ea typeface="+mn-ea"/>
                <a:cs typeface="+mn-cs"/>
              </a:rPr>
              <a:t>Therefore, generally speaking, a lack of metadata for a dataset can present significant impediments to the use of said dataset. Being more specific, when dealing with data that is to be used for research purposes, it is of vital importance to discover if the datasets (tables), their observational observation units (records/rows), and their attributes (fields/columns) are consistently named, sufficiently described, and appropriately formatted for analysis and for combination with other project datasets. </a:t>
            </a:r>
          </a:p>
          <a:p>
            <a:pPr rtl="0"/>
            <a:endParaRPr lang="en-US" sz="1200" b="0" i="0" kern="1200" dirty="0">
              <a:solidFill>
                <a:schemeClr val="tx1"/>
              </a:solidFill>
              <a:effectLst/>
              <a:latin typeface="+mn-lt"/>
              <a:ea typeface="+mn-ea"/>
              <a:cs typeface="+mn-cs"/>
            </a:endParaRPr>
          </a:p>
          <a:p>
            <a:pPr rtl="0"/>
            <a:r>
              <a:rPr lang="en-US" sz="1200" b="0" i="0" kern="1200" dirty="0">
                <a:solidFill>
                  <a:schemeClr val="tx1"/>
                </a:solidFill>
                <a:effectLst/>
                <a:latin typeface="+mn-lt"/>
                <a:ea typeface="+mn-ea"/>
                <a:cs typeface="+mn-cs"/>
              </a:rPr>
              <a:t>Additionally, does information exist regrading any transformations that have occurred to original data sources in the creation of said dataset, as well as who did the transforming?</a:t>
            </a:r>
          </a:p>
          <a:p>
            <a:pPr rtl="0"/>
            <a:endParaRPr lang="en-US" sz="1200" b="0" i="0" kern="1200" dirty="0">
              <a:solidFill>
                <a:schemeClr val="tx1"/>
              </a:solidFill>
              <a:effectLst/>
              <a:latin typeface="+mn-lt"/>
              <a:ea typeface="+mn-ea"/>
              <a:cs typeface="+mn-cs"/>
            </a:endParaRPr>
          </a:p>
          <a:p>
            <a:pPr rtl="0"/>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Observation Unit Definition </a:t>
            </a:r>
          </a:p>
          <a:p>
            <a:r>
              <a:rPr lang="en-US" sz="1200" b="0" i="0" kern="1200" dirty="0">
                <a:solidFill>
                  <a:schemeClr val="tx1"/>
                </a:solidFill>
                <a:effectLst/>
                <a:latin typeface="+mn-lt"/>
                <a:ea typeface="+mn-ea"/>
                <a:cs typeface="+mn-cs"/>
              </a:rPr>
              <a:t>When a dataset is provided without definition of the purpose of that dataset, we have an issue with the Observation Unit Definition. Why was this data collected? When dealing with datasets not originally collected for research purposes (e.g. administrative data), there is often no easy answer to this question. To correct issues of observational unit definition, it is often necessary to first generate separate new datasets from the dataset provided, each representing only a single observational unit type. At this point a new observational unit definition can be created.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type of metadata is issue is quite common, and we experienced said issue when dealing with certain 3rd-party produced housing datasets. A single dataset would include, within each record(row), multiple potential observational units (e.g. housing unit data, listing service data, owner data, neighborhood data). Only after defining the observational units needed and extracting the necessary fields could a new observational unit definition be generated (e.g. Housing Unit Specifications for Arlington County VA from CY 20XX to CY 20XX).</a:t>
            </a:r>
            <a:br>
              <a:rPr lang="en-US" dirty="0"/>
            </a:br>
            <a:endParaRPr lang="en-US" dirty="0"/>
          </a:p>
          <a:p>
            <a:endParaRPr lang="en-US" dirty="0"/>
          </a:p>
          <a:p>
            <a:r>
              <a:rPr lang="en-US" sz="1200" b="0" i="0" kern="1200" dirty="0">
                <a:solidFill>
                  <a:schemeClr val="tx1"/>
                </a:solidFill>
                <a:effectLst/>
                <a:latin typeface="+mn-lt"/>
                <a:ea typeface="+mn-ea"/>
                <a:cs typeface="+mn-cs"/>
              </a:rPr>
              <a:t>The concept of Provenance is very broad and has different meanings within different fields of inquiry. For the purposes of Data Profiling, we find it useful to apply the definition provided by the World Wide Web Consortium (W3C) “Provenance of a resource is a record that describes entities and processes involved in producing and delivering or otherwise influencing that resource. Provenance provides a critical foundation for assessing authenticity, enabling trust, and allowing reproducibility. Provenance assertions are a form of contextual metadata and can themselves become important records with their own provenance. ”https://www.w3.org/2005/Incubator/</a:t>
            </a:r>
            <a:r>
              <a:rPr lang="en-US" sz="1200" b="0" i="0" kern="1200" dirty="0" err="1">
                <a:solidFill>
                  <a:schemeClr val="tx1"/>
                </a:solidFill>
                <a:effectLst/>
                <a:latin typeface="+mn-lt"/>
                <a:ea typeface="+mn-ea"/>
                <a:cs typeface="+mn-cs"/>
              </a:rPr>
              <a:t>prov</a:t>
            </a:r>
            <a:r>
              <a:rPr lang="en-US" sz="1200" b="0" i="0" kern="1200" dirty="0">
                <a:solidFill>
                  <a:schemeClr val="tx1"/>
                </a:solidFill>
                <a:effectLst/>
                <a:latin typeface="+mn-lt"/>
                <a:ea typeface="+mn-ea"/>
                <a:cs typeface="+mn-cs"/>
              </a:rPr>
              <a:t>/wiki/</a:t>
            </a:r>
            <a:r>
              <a:rPr lang="en-US" sz="1200" b="0" i="0" kern="1200" dirty="0" err="1">
                <a:solidFill>
                  <a:schemeClr val="tx1"/>
                </a:solidFill>
                <a:effectLst/>
                <a:latin typeface="+mn-lt"/>
                <a:ea typeface="+mn-ea"/>
                <a:cs typeface="+mn-cs"/>
              </a:rPr>
              <a:t>WhatIsProvenance</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provenance of designed data collections (i.e. surveys) is generally, almost by definition, available. The purpose and methods of collection are usually documented as part of a study design, as well as any transformations that had to be applied during the creation of the analysis dataset from the collection instrument.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For administrative data, however, </a:t>
            </a:r>
            <a:r>
              <a:rPr lang="en-US" sz="1200" b="0" i="0" kern="1200" dirty="0" err="1">
                <a:solidFill>
                  <a:schemeClr val="tx1"/>
                </a:solidFill>
                <a:effectLst/>
                <a:latin typeface="+mn-lt"/>
                <a:ea typeface="+mn-ea"/>
                <a:cs typeface="+mn-cs"/>
              </a:rPr>
              <a:t>provenence</a:t>
            </a:r>
            <a:r>
              <a:rPr lang="en-US" sz="1200" b="0" i="0" kern="1200" dirty="0">
                <a:solidFill>
                  <a:schemeClr val="tx1"/>
                </a:solidFill>
                <a:effectLst/>
                <a:latin typeface="+mn-lt"/>
                <a:ea typeface="+mn-ea"/>
                <a:cs typeface="+mn-cs"/>
              </a:rPr>
              <a:t> is generally NOT readily available. Personal contact with data management personnel is critically necessary to understand the methods of collection and any transformations that occur. We are seeing this right now in the Charlottesville EMS project.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Also, personal contact with policy-level personnel is equally needed to discern the original purpose of collection. Also, other researchers to help glean quality. </a:t>
            </a: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7554F2C-00C0-B048-AEF0-F8250BBAD748}" type="slidenum">
              <a:rPr lang="en-US" smtClean="0"/>
              <a:t>24</a:t>
            </a:fld>
            <a:endParaRPr lang="en-US"/>
          </a:p>
        </p:txBody>
      </p:sp>
    </p:spTree>
    <p:extLst>
      <p:ext uri="{BB962C8B-B14F-4D97-AF65-F5344CB8AC3E}">
        <p14:creationId xmlns:p14="http://schemas.microsoft.com/office/powerpoint/2010/main" val="4214220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Combined variables refers to the condition where more than one variable is represented in a record field. Sometimes we end up with column variable names being comprised of a combination of multiple underlying variable names. It should be noted that many times this is an issue of problem definition, not necessarily bad design.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common example with administrative record files occurs when we use parts of the date of birth field. For example, in the education case study, there was a need to categorize students by birth "year". To achieve this categorization, it was first necessary to divide out from the date of birth field the variables birth month, birth day, and birth year. While this is often achieved within the programming of a query (i.e. select </a:t>
            </a:r>
            <a:r>
              <a:rPr lang="en-US" sz="1200" b="0" i="0" kern="1200" dirty="0" err="1">
                <a:solidFill>
                  <a:schemeClr val="tx1"/>
                </a:solidFill>
                <a:effectLst/>
                <a:latin typeface="+mn-lt"/>
                <a:ea typeface="+mn-ea"/>
                <a:cs typeface="+mn-cs"/>
              </a:rPr>
              <a:t>datepart</a:t>
            </a:r>
            <a:r>
              <a:rPr lang="en-US" sz="1200" b="0" i="0" kern="1200" dirty="0">
                <a:solidFill>
                  <a:schemeClr val="tx1"/>
                </a:solidFill>
                <a:effectLst/>
                <a:latin typeface="+mn-lt"/>
                <a:ea typeface="+mn-ea"/>
                <a:cs typeface="+mn-cs"/>
              </a:rPr>
              <a:t>(‘year’, </a:t>
            </a:r>
            <a:r>
              <a:rPr lang="en-US" sz="1200" b="0" i="0" kern="1200" dirty="0" err="1">
                <a:solidFill>
                  <a:schemeClr val="tx1"/>
                </a:solidFill>
                <a:effectLst/>
                <a:latin typeface="+mn-lt"/>
                <a:ea typeface="+mn-ea"/>
                <a:cs typeface="+mn-cs"/>
              </a:rPr>
              <a:t>dateofbirth</a:t>
            </a:r>
            <a:r>
              <a:rPr lang="en-US" sz="1200" b="0" i="0" kern="1200" dirty="0">
                <a:solidFill>
                  <a:schemeClr val="tx1"/>
                </a:solidFill>
                <a:effectLst/>
                <a:latin typeface="+mn-lt"/>
                <a:ea typeface="+mn-ea"/>
                <a:cs typeface="+mn-cs"/>
              </a:rPr>
              <a:t>), what in fact is occurring is the separation of previously combined variables.</a:t>
            </a:r>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4</a:t>
            </a:fld>
            <a:endParaRPr lang="en-US"/>
          </a:p>
        </p:txBody>
      </p:sp>
    </p:spTree>
    <p:extLst>
      <p:ext uri="{BB962C8B-B14F-4D97-AF65-F5344CB8AC3E}">
        <p14:creationId xmlns:p14="http://schemas.microsoft.com/office/powerpoint/2010/main" val="5742558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Property Crime Example </a:t>
            </a:r>
          </a:p>
          <a:p>
            <a:r>
              <a:rPr lang="en-US" sz="1200" b="0" i="0" kern="1200" dirty="0">
                <a:solidFill>
                  <a:schemeClr val="tx1"/>
                </a:solidFill>
                <a:effectLst/>
                <a:latin typeface="+mn-lt"/>
                <a:ea typeface="+mn-ea"/>
                <a:cs typeface="+mn-cs"/>
              </a:rPr>
              <a:t>Another example from our studies was from a commercial </a:t>
            </a:r>
            <a:r>
              <a:rPr lang="en-US" sz="1200" b="0" i="0" kern="1200" dirty="0" err="1">
                <a:solidFill>
                  <a:schemeClr val="tx1"/>
                </a:solidFill>
                <a:effectLst/>
                <a:latin typeface="+mn-lt"/>
                <a:ea typeface="+mn-ea"/>
                <a:cs typeface="+mn-cs"/>
              </a:rPr>
              <a:t>dataprovider</a:t>
            </a:r>
            <a:r>
              <a:rPr lang="en-US" sz="1200" b="0" i="0" kern="1200" dirty="0">
                <a:solidFill>
                  <a:schemeClr val="tx1"/>
                </a:solidFill>
                <a:effectLst/>
                <a:latin typeface="+mn-lt"/>
                <a:ea typeface="+mn-ea"/>
                <a:cs typeface="+mn-cs"/>
              </a:rPr>
              <a:t> which provided indicators of neighborhood quality based on patented algorithms. We were unable to reconcile differences found in their crime indexes and data from Arlington County, Virginia Police Incident Tracking system. This figure presents the misalignment in these data sources by census tract. The figure shows property crime counts as calculated by the commercial provider and as directly pulled from the Arlington County Police Incident Tracking system. The county data had five census tracts with counts greater than 300. These were not shown in the boxplot to allow a better scaled comparison to the commercial provider. The commercial provider did not describe, nor makes available, their methods to adjust the counts.</a:t>
            </a:r>
            <a:endParaRPr lang="en-US" dirty="0"/>
          </a:p>
          <a:p>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25</a:t>
            </a:fld>
            <a:endParaRPr lang="en-US"/>
          </a:p>
        </p:txBody>
      </p:sp>
    </p:spTree>
    <p:extLst>
      <p:ext uri="{BB962C8B-B14F-4D97-AF65-F5344CB8AC3E}">
        <p14:creationId xmlns:p14="http://schemas.microsoft.com/office/powerpoint/2010/main" val="1077118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particularly messy structural issue occurs when a dataset has variable names in both columns and rows. For example, a dataset with a field/column for each day of the month (on the horizontal) and a row title for ‘month’ (on the vertical).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situation occurs most often when the data provided comes in the form of and cross-tabulated aggregate data.</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For example, here we have a cross-tabulation of Educational Attainment.</a:t>
            </a:r>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5</a:t>
            </a:fld>
            <a:endParaRPr lang="en-US"/>
          </a:p>
        </p:txBody>
      </p:sp>
    </p:spTree>
    <p:extLst>
      <p:ext uri="{BB962C8B-B14F-4D97-AF65-F5344CB8AC3E}">
        <p14:creationId xmlns:p14="http://schemas.microsoft.com/office/powerpoint/2010/main" val="2090785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Combined Observation Unit Types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Within administrative records, multiple types of data are often combined for expediency.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By multiple types I mean different sets of data fields, each set representing a different type of observational unit (e.g. property information and listing agent information in the same record). The observational unit types necessary to the project at hand need to be separated out into individual observations or individual datasets in the restructuring phase.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An example from a housing case study is given here. The MLS dataset provided was comprised of single records with 128 fields. What you are seeing is a single record, not a table of data!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Each original record was identified by a unique "List Number". However, if a parcel was listed twice it would have two different "List Numbers." As a result, changes in a property or parcel over time could not be tracked from these records because the structure is organized by the list number, not the parcel number.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Changing the structure to include the "Parcel ID" allowed the required historical tracking of changes.</a:t>
            </a:r>
          </a:p>
          <a:p>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6</a:t>
            </a:fld>
            <a:endParaRPr lang="en-US"/>
          </a:p>
        </p:txBody>
      </p:sp>
    </p:spTree>
    <p:extLst>
      <p:ext uri="{BB962C8B-B14F-4D97-AF65-F5344CB8AC3E}">
        <p14:creationId xmlns:p14="http://schemas.microsoft.com/office/powerpoint/2010/main" val="21488887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600" b="0" i="0" kern="1200" dirty="0">
                <a:solidFill>
                  <a:schemeClr val="tx1"/>
                </a:solidFill>
                <a:effectLst/>
                <a:latin typeface="+mn-lt"/>
                <a:ea typeface="+mn-ea"/>
                <a:cs typeface="+mn-cs"/>
              </a:rPr>
              <a:t>Divided Observation Unit Type</a:t>
            </a:r>
          </a:p>
          <a:p>
            <a:endParaRPr lang="en-US" sz="3600" b="0" i="0" kern="1200" dirty="0">
              <a:solidFill>
                <a:schemeClr val="tx1"/>
              </a:solidFill>
              <a:effectLst/>
              <a:latin typeface="+mn-lt"/>
              <a:ea typeface="+mn-ea"/>
              <a:cs typeface="+mn-cs"/>
            </a:endParaRPr>
          </a:p>
          <a:p>
            <a:r>
              <a:rPr lang="en-US" sz="3600" b="0" i="0" kern="1200" dirty="0">
                <a:solidFill>
                  <a:schemeClr val="tx1"/>
                </a:solidFill>
                <a:effectLst/>
                <a:latin typeface="+mn-lt"/>
                <a:ea typeface="+mn-ea"/>
                <a:cs typeface="+mn-cs"/>
              </a:rPr>
              <a:t>Within administrative data systems, it is also not uncommon to find that a single observation unit type has been split among multiple data sets.</a:t>
            </a:r>
          </a:p>
          <a:p>
            <a:endParaRPr lang="en-US" sz="3600" b="0" i="0" kern="1200" dirty="0">
              <a:solidFill>
                <a:schemeClr val="tx1"/>
              </a:solidFill>
              <a:effectLst/>
              <a:latin typeface="+mn-lt"/>
              <a:ea typeface="+mn-ea"/>
              <a:cs typeface="+mn-cs"/>
            </a:endParaRPr>
          </a:p>
          <a:p>
            <a:r>
              <a:rPr lang="en-US" sz="3600" b="0" i="0" kern="1200" dirty="0">
                <a:solidFill>
                  <a:schemeClr val="tx1"/>
                </a:solidFill>
                <a:effectLst/>
                <a:latin typeface="+mn-lt"/>
                <a:ea typeface="+mn-ea"/>
                <a:cs typeface="+mn-cs"/>
              </a:rPr>
              <a:t>In fact, I would go so far as to say in certain types of agencies, like local social services, it's almost the norm.</a:t>
            </a:r>
          </a:p>
          <a:p>
            <a:endParaRPr lang="en-US" sz="3600" b="0" i="0" kern="1200" dirty="0">
              <a:solidFill>
                <a:schemeClr val="tx1"/>
              </a:solidFill>
              <a:effectLst/>
              <a:latin typeface="+mn-lt"/>
              <a:ea typeface="+mn-ea"/>
              <a:cs typeface="+mn-cs"/>
            </a:endParaRPr>
          </a:p>
          <a:p>
            <a:r>
              <a:rPr lang="en-US" sz="3600" b="0" i="0" kern="1200" dirty="0">
                <a:solidFill>
                  <a:schemeClr val="tx1"/>
                </a:solidFill>
                <a:effectLst/>
                <a:latin typeface="+mn-lt"/>
                <a:ea typeface="+mn-ea"/>
                <a:cs typeface="+mn-cs"/>
              </a:rPr>
              <a:t>This is the conceptual opposite of combined observational units.</a:t>
            </a:r>
          </a:p>
          <a:p>
            <a:endParaRPr lang="en-US" sz="3600" b="0" i="0" kern="1200" dirty="0">
              <a:solidFill>
                <a:schemeClr val="tx1"/>
              </a:solidFill>
              <a:effectLst/>
              <a:latin typeface="+mn-lt"/>
              <a:ea typeface="+mn-ea"/>
              <a:cs typeface="+mn-cs"/>
            </a:endParaRPr>
          </a:p>
          <a:p>
            <a:r>
              <a:rPr lang="en-US" sz="3600" b="0" i="0" kern="1200" dirty="0">
                <a:solidFill>
                  <a:schemeClr val="tx1"/>
                </a:solidFill>
                <a:effectLst/>
                <a:latin typeface="+mn-lt"/>
                <a:ea typeface="+mn-ea"/>
                <a:cs typeface="+mn-cs"/>
              </a:rPr>
              <a:t>For example, there may be, as was the case with one state’s educational records, separate tables that duplicate the collection of student demographics. What we see here is gender mismatches across two different datasets from the same education record information system, linked on the Unique Id of the student. </a:t>
            </a:r>
          </a:p>
          <a:p>
            <a:endParaRPr lang="en-US" sz="3600" b="0" i="0" kern="1200" dirty="0">
              <a:solidFill>
                <a:schemeClr val="tx1"/>
              </a:solidFill>
              <a:effectLst/>
              <a:latin typeface="+mn-lt"/>
              <a:ea typeface="+mn-ea"/>
              <a:cs typeface="+mn-cs"/>
            </a:endParaRPr>
          </a:p>
          <a:p>
            <a:r>
              <a:rPr lang="en-US" sz="3600" b="0" i="0" kern="1200" dirty="0">
                <a:solidFill>
                  <a:schemeClr val="tx1"/>
                </a:solidFill>
                <a:effectLst/>
                <a:latin typeface="+mn-lt"/>
                <a:ea typeface="+mn-ea"/>
                <a:cs typeface="+mn-cs"/>
              </a:rPr>
              <a:t>Decisions on whether and how to transform inconsistent data as a result of divided observation unit type need to factor in the 'magnitude' of the issue as well as the ability to accurately correct the data in a 'timely' enough fashion given the project at hand.</a:t>
            </a:r>
          </a:p>
          <a:p>
            <a:endParaRPr lang="en-US" sz="3600" b="0" i="0" kern="1200" dirty="0">
              <a:solidFill>
                <a:schemeClr val="tx1"/>
              </a:solidFill>
              <a:effectLst/>
              <a:latin typeface="+mn-lt"/>
              <a:ea typeface="+mn-ea"/>
              <a:cs typeface="+mn-cs"/>
            </a:endParaRPr>
          </a:p>
          <a:p>
            <a:r>
              <a:rPr lang="en-US" sz="3600" b="0" i="0" kern="1200" dirty="0">
                <a:solidFill>
                  <a:schemeClr val="tx1"/>
                </a:solidFill>
                <a:effectLst/>
                <a:latin typeface="+mn-lt"/>
                <a:ea typeface="+mn-ea"/>
                <a:cs typeface="+mn-cs"/>
              </a:rPr>
              <a:t>A primary decision factor on whether or not to correct is if there is systematic bias enough to sway the analysis results.</a:t>
            </a:r>
            <a:endParaRPr lang="en-US" sz="3600" dirty="0"/>
          </a:p>
        </p:txBody>
      </p:sp>
      <p:sp>
        <p:nvSpPr>
          <p:cNvPr id="4" name="Slide Number Placeholder 3"/>
          <p:cNvSpPr>
            <a:spLocks noGrp="1"/>
          </p:cNvSpPr>
          <p:nvPr>
            <p:ph type="sldNum" sz="quarter" idx="5"/>
          </p:nvPr>
        </p:nvSpPr>
        <p:spPr/>
        <p:txBody>
          <a:bodyPr/>
          <a:lstStyle/>
          <a:p>
            <a:fld id="{17554F2C-00C0-B048-AEF0-F8250BBAD748}" type="slidenum">
              <a:rPr lang="en-US" smtClean="0"/>
              <a:t>8</a:t>
            </a:fld>
            <a:endParaRPr lang="en-US"/>
          </a:p>
        </p:txBody>
      </p:sp>
    </p:spTree>
    <p:extLst>
      <p:ext uri="{BB962C8B-B14F-4D97-AF65-F5344CB8AC3E}">
        <p14:creationId xmlns:p14="http://schemas.microsoft.com/office/powerpoint/2010/main" val="4199823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3600" dirty="0"/>
          </a:p>
        </p:txBody>
      </p:sp>
      <p:sp>
        <p:nvSpPr>
          <p:cNvPr id="4" name="Slide Number Placeholder 3"/>
          <p:cNvSpPr>
            <a:spLocks noGrp="1"/>
          </p:cNvSpPr>
          <p:nvPr>
            <p:ph type="sldNum" sz="quarter" idx="5"/>
          </p:nvPr>
        </p:nvSpPr>
        <p:spPr/>
        <p:txBody>
          <a:bodyPr/>
          <a:lstStyle/>
          <a:p>
            <a:fld id="{17554F2C-00C0-B048-AEF0-F8250BBAD748}" type="slidenum">
              <a:rPr lang="en-US" smtClean="0"/>
              <a:t>9</a:t>
            </a:fld>
            <a:endParaRPr lang="en-US"/>
          </a:p>
        </p:txBody>
      </p:sp>
    </p:spTree>
    <p:extLst>
      <p:ext uri="{BB962C8B-B14F-4D97-AF65-F5344CB8AC3E}">
        <p14:creationId xmlns:p14="http://schemas.microsoft.com/office/powerpoint/2010/main" val="41188338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‘Missing variables’ means that a dataset has values in column headers instead of variable names. It is not uncommon to receive tabular datasets that have been designed for the purpose of presentation, not analysis, where variables form both the rows and columns, and column headers are values, not variable names. Such files are often initially produced for the purpose of conveying aggregated summary data to decision-makers and are not constructed like a traditional dataset (i.e. one record per row with clear field/column titles).</a:t>
            </a:r>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10</a:t>
            </a:fld>
            <a:endParaRPr lang="en-US"/>
          </a:p>
        </p:txBody>
      </p:sp>
    </p:spTree>
    <p:extLst>
      <p:ext uri="{BB962C8B-B14F-4D97-AF65-F5344CB8AC3E}">
        <p14:creationId xmlns:p14="http://schemas.microsoft.com/office/powerpoint/2010/main" val="25145548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Regardless the quality typology chosen, the final judgment of data quality is measured by adherence of a dataset to a set of data quality rules.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Like data quality attributes, these rules can take one of several forms. Here we choose a typology consisting of three rule-types employed by the DoD in its data quality management efforts. These are: null constraint rules, domain validation rules, and relationship validation rules. Code is developed to enforce these rules. Examples here are given in </a:t>
            </a:r>
            <a:r>
              <a:rPr lang="en-US" sz="1200" b="0" i="0" kern="1200" dirty="0" err="1">
                <a:solidFill>
                  <a:schemeClr val="tx1"/>
                </a:solidFill>
                <a:effectLst/>
                <a:latin typeface="+mn-lt"/>
                <a:ea typeface="+mn-ea"/>
                <a:cs typeface="+mn-cs"/>
              </a:rPr>
              <a:t>psuedo</a:t>
            </a:r>
            <a:r>
              <a:rPr lang="en-US" sz="1200" b="0" i="0" kern="1200" dirty="0">
                <a:solidFill>
                  <a:schemeClr val="tx1"/>
                </a:solidFill>
                <a:effectLst/>
                <a:latin typeface="+mn-lt"/>
                <a:ea typeface="+mn-ea"/>
                <a:cs typeface="+mn-cs"/>
              </a:rPr>
              <a:t>-code.</a:t>
            </a:r>
            <a:endParaRPr lang="en-US" sz="3600" dirty="0"/>
          </a:p>
        </p:txBody>
      </p:sp>
      <p:sp>
        <p:nvSpPr>
          <p:cNvPr id="4" name="Slide Number Placeholder 3"/>
          <p:cNvSpPr>
            <a:spLocks noGrp="1"/>
          </p:cNvSpPr>
          <p:nvPr>
            <p:ph type="sldNum" sz="quarter" idx="5"/>
          </p:nvPr>
        </p:nvSpPr>
        <p:spPr/>
        <p:txBody>
          <a:bodyPr/>
          <a:lstStyle/>
          <a:p>
            <a:fld id="{17554F2C-00C0-B048-AEF0-F8250BBAD748}" type="slidenum">
              <a:rPr lang="en-US" smtClean="0"/>
              <a:t>11</a:t>
            </a:fld>
            <a:endParaRPr lang="en-US"/>
          </a:p>
        </p:txBody>
      </p:sp>
    </p:spTree>
    <p:extLst>
      <p:ext uri="{BB962C8B-B14F-4D97-AF65-F5344CB8AC3E}">
        <p14:creationId xmlns:p14="http://schemas.microsoft.com/office/powerpoint/2010/main" val="3415114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considerable amount of data quality research involves investigating and describing various categories of desirable attributes (or dimensions) of data. These lists commonly include accuracy, correctness, currency, completeness and relevance, as described in Chapter 2. Nearly 200 such terms have been identified and there is little agreement in their nature (are these concepts, goals or criteria?), their definitions or measures (Wang et al., 1993).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For our purposes we have let a typology emerge form the project data work.</a:t>
            </a:r>
          </a:p>
          <a:p>
            <a:r>
              <a:rPr lang="en-US" sz="1200" b="0" i="0" kern="1200" dirty="0">
                <a:solidFill>
                  <a:schemeClr val="tx1"/>
                </a:solidFill>
                <a:effectLst/>
                <a:latin typeface="+mn-lt"/>
                <a:ea typeface="+mn-ea"/>
                <a:cs typeface="+mn-cs"/>
              </a:rPr>
              <a:t>This typology consists of six data quality areas: </a:t>
            </a:r>
          </a:p>
          <a:p>
            <a:r>
              <a:rPr lang="en-US" sz="1200" b="0" i="0" kern="1200" dirty="0">
                <a:solidFill>
                  <a:schemeClr val="tx1"/>
                </a:solidFill>
                <a:effectLst/>
                <a:latin typeface="+mn-lt"/>
                <a:ea typeface="+mn-ea"/>
                <a:cs typeface="+mn-cs"/>
              </a:rPr>
              <a:t>completeness, </a:t>
            </a:r>
          </a:p>
          <a:p>
            <a:r>
              <a:rPr lang="en-US" sz="1200" b="0" i="0" kern="1200" dirty="0">
                <a:solidFill>
                  <a:schemeClr val="tx1"/>
                </a:solidFill>
                <a:effectLst/>
                <a:latin typeface="+mn-lt"/>
                <a:ea typeface="+mn-ea"/>
                <a:cs typeface="+mn-cs"/>
              </a:rPr>
              <a:t>value validity, </a:t>
            </a:r>
          </a:p>
          <a:p>
            <a:r>
              <a:rPr lang="en-US" sz="1200" b="0" i="0" kern="1200" dirty="0">
                <a:solidFill>
                  <a:schemeClr val="tx1"/>
                </a:solidFill>
                <a:effectLst/>
                <a:latin typeface="+mn-lt"/>
                <a:ea typeface="+mn-ea"/>
                <a:cs typeface="+mn-cs"/>
              </a:rPr>
              <a:t>record consistency, </a:t>
            </a:r>
          </a:p>
          <a:p>
            <a:r>
              <a:rPr lang="en-US" sz="1200" b="0" i="0" kern="1200" dirty="0">
                <a:solidFill>
                  <a:schemeClr val="tx1"/>
                </a:solidFill>
                <a:effectLst/>
                <a:latin typeface="+mn-lt"/>
                <a:ea typeface="+mn-ea"/>
                <a:cs typeface="+mn-cs"/>
              </a:rPr>
              <a:t>longitudinal consistency, </a:t>
            </a:r>
          </a:p>
          <a:p>
            <a:r>
              <a:rPr lang="en-US" sz="1200" b="0" i="0" kern="1200" dirty="0">
                <a:solidFill>
                  <a:schemeClr val="tx1"/>
                </a:solidFill>
                <a:effectLst/>
                <a:latin typeface="+mn-lt"/>
                <a:ea typeface="+mn-ea"/>
                <a:cs typeface="+mn-cs"/>
              </a:rPr>
              <a:t>uniqueness, </a:t>
            </a:r>
          </a:p>
          <a:p>
            <a:r>
              <a:rPr lang="en-US" sz="1200" b="0" i="0" kern="1200" dirty="0">
                <a:solidFill>
                  <a:schemeClr val="tx1"/>
                </a:solidFill>
                <a:effectLst/>
                <a:latin typeface="+mn-lt"/>
                <a:ea typeface="+mn-ea"/>
                <a:cs typeface="+mn-cs"/>
              </a:rPr>
              <a:t>and duplication. </a:t>
            </a:r>
            <a:endParaRPr lang="en-US" dirty="0"/>
          </a:p>
        </p:txBody>
      </p:sp>
      <p:sp>
        <p:nvSpPr>
          <p:cNvPr id="4" name="Slide Number Placeholder 3"/>
          <p:cNvSpPr>
            <a:spLocks noGrp="1"/>
          </p:cNvSpPr>
          <p:nvPr>
            <p:ph type="sldNum" sz="quarter" idx="5"/>
          </p:nvPr>
        </p:nvSpPr>
        <p:spPr/>
        <p:txBody>
          <a:bodyPr/>
          <a:lstStyle/>
          <a:p>
            <a:fld id="{17554F2C-00C0-B048-AEF0-F8250BBAD748}" type="slidenum">
              <a:rPr lang="en-US" smtClean="0"/>
              <a:t>12</a:t>
            </a:fld>
            <a:endParaRPr lang="en-US"/>
          </a:p>
        </p:txBody>
      </p:sp>
    </p:spTree>
    <p:extLst>
      <p:ext uri="{BB962C8B-B14F-4D97-AF65-F5344CB8AC3E}">
        <p14:creationId xmlns:p14="http://schemas.microsoft.com/office/powerpoint/2010/main" val="927843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1E73E18-AA8F-C54E-BFAF-26C142793297}"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2015282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1E73E18-AA8F-C54E-BFAF-26C142793297}" type="datetimeFigureOut">
              <a:rPr lang="en-US" smtClean="0"/>
              <a:t>6/23/21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813634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51E73E18-AA8F-C54E-BFAF-26C142793297}"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22208912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51E73E18-AA8F-C54E-BFAF-26C142793297}"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7ACCE-F6E8-6148-8F86-FDC7DB1BA673}" type="slidenum">
              <a:rPr lang="en-US" smtClean="0"/>
              <a:t>‹#›</a:t>
            </a:fld>
            <a:endParaRPr lang="en-US"/>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8006788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1E73E18-AA8F-C54E-BFAF-26C142793297}"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21052430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1E73E18-AA8F-C54E-BFAF-26C142793297}" type="datetimeFigureOut">
              <a:rPr lang="en-US" smtClean="0"/>
              <a:t>6/23/21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42392600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1E73E18-AA8F-C54E-BFAF-26C142793297}" type="datetimeFigureOut">
              <a:rPr lang="en-US" smtClean="0"/>
              <a:t>6/23/21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27402962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E73E18-AA8F-C54E-BFAF-26C142793297}"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3239350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E73E18-AA8F-C54E-BFAF-26C142793297}"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23595996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E73E18-AA8F-C54E-BFAF-26C142793297}"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4247046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1E73E18-AA8F-C54E-BFAF-26C142793297}"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2201864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1E73E18-AA8F-C54E-BFAF-26C142793297}" type="datetimeFigureOut">
              <a:rPr lang="en-US" smtClean="0"/>
              <a:t>6/23/21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1682246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E73E18-AA8F-C54E-BFAF-26C142793297}" type="datetimeFigureOut">
              <a:rPr lang="en-US" smtClean="0"/>
              <a:t>6/23/21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3019030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1E73E18-AA8F-C54E-BFAF-26C142793297}" type="datetimeFigureOut">
              <a:rPr lang="en-US" smtClean="0"/>
              <a:t>6/23/21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3445737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1E73E18-AA8F-C54E-BFAF-26C142793297}" type="datetimeFigureOut">
              <a:rPr lang="en-US" smtClean="0"/>
              <a:t>6/23/21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1968845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51E73E18-AA8F-C54E-BFAF-26C142793297}" type="datetimeFigureOut">
              <a:rPr lang="en-US" smtClean="0"/>
              <a:t>6/23/21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3638731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1E73E18-AA8F-C54E-BFAF-26C142793297}" type="datetimeFigureOut">
              <a:rPr lang="en-US" smtClean="0"/>
              <a:t>6/23/21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67ACCE-F6E8-6148-8F86-FDC7DB1BA673}" type="slidenum">
              <a:rPr lang="en-US" smtClean="0"/>
              <a:t>‹#›</a:t>
            </a:fld>
            <a:endParaRPr lang="en-US"/>
          </a:p>
        </p:txBody>
      </p:sp>
    </p:spTree>
    <p:extLst>
      <p:ext uri="{BB962C8B-B14F-4D97-AF65-F5344CB8AC3E}">
        <p14:creationId xmlns:p14="http://schemas.microsoft.com/office/powerpoint/2010/main" val="2082407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1E73E18-AA8F-C54E-BFAF-26C142793297}" type="datetimeFigureOut">
              <a:rPr lang="en-US" smtClean="0"/>
              <a:t>6/23/21</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E67ACCE-F6E8-6148-8F86-FDC7DB1BA673}" type="slidenum">
              <a:rPr lang="en-US" smtClean="0"/>
              <a:t>‹#›</a:t>
            </a:fld>
            <a:endParaRPr lang="en-US"/>
          </a:p>
        </p:txBody>
      </p:sp>
    </p:spTree>
    <p:extLst>
      <p:ext uri="{BB962C8B-B14F-4D97-AF65-F5344CB8AC3E}">
        <p14:creationId xmlns:p14="http://schemas.microsoft.com/office/powerpoint/2010/main" val="3510302091"/>
      </p:ext>
    </p:extLst>
  </p:cSld>
  <p:clrMap bg1="dk1" tx1="lt1" bg2="dk2" tx2="lt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CD208-849E-D64D-A871-DE725F76C2EE}"/>
              </a:ext>
            </a:extLst>
          </p:cNvPr>
          <p:cNvSpPr>
            <a:spLocks noGrp="1"/>
          </p:cNvSpPr>
          <p:nvPr>
            <p:ph type="ctrTitle"/>
          </p:nvPr>
        </p:nvSpPr>
        <p:spPr/>
        <p:txBody>
          <a:bodyPr/>
          <a:lstStyle/>
          <a:p>
            <a:r>
              <a:rPr lang="en-US" sz="4400" dirty="0"/>
              <a:t>Profiling Data for </a:t>
            </a:r>
            <a:r>
              <a:rPr lang="en-US" sz="4400" dirty="0">
                <a:solidFill>
                  <a:srgbClr val="FFC000"/>
                </a:solidFill>
              </a:rPr>
              <a:t>Repurposing</a:t>
            </a:r>
            <a:br>
              <a:rPr lang="en-US" sz="4800" dirty="0"/>
            </a:br>
            <a:r>
              <a:rPr lang="en-US" sz="4000" dirty="0"/>
              <a:t>- Identifying Issues of </a:t>
            </a:r>
            <a:r>
              <a:rPr lang="en-US" sz="4000" u="sng" dirty="0"/>
              <a:t>Structure</a:t>
            </a:r>
            <a:r>
              <a:rPr lang="en-US" sz="4000" dirty="0"/>
              <a:t>, </a:t>
            </a:r>
            <a:r>
              <a:rPr lang="en-US" sz="4000" u="sng" dirty="0"/>
              <a:t>Quality</a:t>
            </a:r>
            <a:r>
              <a:rPr lang="en-US" sz="4000" dirty="0"/>
              <a:t>, </a:t>
            </a:r>
            <a:r>
              <a:rPr lang="en-US" sz="4000" u="sng" dirty="0"/>
              <a:t>Metadata</a:t>
            </a:r>
            <a:r>
              <a:rPr lang="en-US" sz="4000" dirty="0"/>
              <a:t> &amp; </a:t>
            </a:r>
            <a:r>
              <a:rPr lang="en-US" sz="4000" u="sng" dirty="0"/>
              <a:t>Provenance</a:t>
            </a:r>
            <a:endParaRPr lang="en-US" sz="4800" u="sng" dirty="0"/>
          </a:p>
        </p:txBody>
      </p:sp>
      <p:sp>
        <p:nvSpPr>
          <p:cNvPr id="3" name="Subtitle 2">
            <a:extLst>
              <a:ext uri="{FF2B5EF4-FFF2-40B4-BE49-F238E27FC236}">
                <a16:creationId xmlns:a16="http://schemas.microsoft.com/office/drawing/2014/main" id="{18BAA144-ACDD-2545-A808-39908996AE8D}"/>
              </a:ext>
            </a:extLst>
          </p:cNvPr>
          <p:cNvSpPr>
            <a:spLocks noGrp="1"/>
          </p:cNvSpPr>
          <p:nvPr>
            <p:ph type="subTitle" idx="1"/>
          </p:nvPr>
        </p:nvSpPr>
        <p:spPr>
          <a:xfrm>
            <a:off x="1154955" y="4777379"/>
            <a:ext cx="8825658" cy="1446775"/>
          </a:xfrm>
        </p:spPr>
        <p:txBody>
          <a:bodyPr>
            <a:noAutofit/>
          </a:bodyPr>
          <a:lstStyle/>
          <a:p>
            <a:endParaRPr lang="en-US" sz="1000" dirty="0"/>
          </a:p>
          <a:p>
            <a:r>
              <a:rPr lang="en-US" sz="1000" dirty="0"/>
              <a:t>Aaron Schroeder, Ph.D.</a:t>
            </a:r>
          </a:p>
          <a:p>
            <a:r>
              <a:rPr lang="en-US" sz="1000" dirty="0"/>
              <a:t>Associate Research Professor</a:t>
            </a:r>
          </a:p>
          <a:p>
            <a:r>
              <a:rPr lang="en-US" sz="1000" dirty="0"/>
              <a:t>Social &amp; Decision Analytics Division</a:t>
            </a:r>
          </a:p>
          <a:p>
            <a:r>
              <a:rPr lang="en-US" sz="1000" dirty="0"/>
              <a:t>Biocomplexity Institute, University of Virginia</a:t>
            </a:r>
          </a:p>
        </p:txBody>
      </p:sp>
    </p:spTree>
    <p:extLst>
      <p:ext uri="{BB962C8B-B14F-4D97-AF65-F5344CB8AC3E}">
        <p14:creationId xmlns:p14="http://schemas.microsoft.com/office/powerpoint/2010/main" val="2613820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44D91-3FA5-F746-A8E4-F14D90B7881D}"/>
              </a:ext>
            </a:extLst>
          </p:cNvPr>
          <p:cNvSpPr>
            <a:spLocks noGrp="1"/>
          </p:cNvSpPr>
          <p:nvPr>
            <p:ph type="title"/>
          </p:nvPr>
        </p:nvSpPr>
        <p:spPr/>
        <p:txBody>
          <a:bodyPr/>
          <a:lstStyle/>
          <a:p>
            <a:r>
              <a:rPr lang="en-US" dirty="0"/>
              <a:t>Data Profiling: Issues of Structure</a:t>
            </a:r>
            <a:br>
              <a:rPr lang="en-US" dirty="0"/>
            </a:br>
            <a:r>
              <a:rPr lang="en-US" sz="2800" dirty="0"/>
              <a:t>- </a:t>
            </a:r>
            <a:r>
              <a:rPr lang="en-US" sz="2800" dirty="0">
                <a:solidFill>
                  <a:srgbClr val="FFC000"/>
                </a:solidFill>
              </a:rPr>
              <a:t>Missing Variables</a:t>
            </a:r>
            <a:endParaRPr lang="en-US" dirty="0">
              <a:solidFill>
                <a:srgbClr val="FFC000"/>
              </a:solidFill>
            </a:endParaRPr>
          </a:p>
        </p:txBody>
      </p:sp>
      <p:sp>
        <p:nvSpPr>
          <p:cNvPr id="3" name="Content Placeholder 2">
            <a:extLst>
              <a:ext uri="{FF2B5EF4-FFF2-40B4-BE49-F238E27FC236}">
                <a16:creationId xmlns:a16="http://schemas.microsoft.com/office/drawing/2014/main" id="{C7C499F9-B27E-F149-9D70-AAFF56B118C3}"/>
              </a:ext>
            </a:extLst>
          </p:cNvPr>
          <p:cNvSpPr>
            <a:spLocks noGrp="1"/>
          </p:cNvSpPr>
          <p:nvPr>
            <p:ph idx="1"/>
          </p:nvPr>
        </p:nvSpPr>
        <p:spPr>
          <a:xfrm>
            <a:off x="838618" y="2004792"/>
            <a:ext cx="4395120" cy="4195481"/>
          </a:xfrm>
        </p:spPr>
        <p:txBody>
          <a:bodyPr/>
          <a:lstStyle/>
          <a:p>
            <a:r>
              <a:rPr lang="en-US" dirty="0"/>
              <a:t>values in column headers instead of variable names</a:t>
            </a:r>
          </a:p>
          <a:p>
            <a:pPr lvl="1"/>
            <a:r>
              <a:rPr lang="en-US" dirty="0"/>
              <a:t>e.g. Value-ranges being used as column headers (0-9|10-19|20-29|…)</a:t>
            </a:r>
          </a:p>
          <a:p>
            <a:endParaRPr lang="en-US" dirty="0"/>
          </a:p>
          <a:p>
            <a:r>
              <a:rPr lang="en-US" dirty="0"/>
              <a:t>More rare, but they are out there!</a:t>
            </a:r>
          </a:p>
        </p:txBody>
      </p:sp>
      <p:pic>
        <p:nvPicPr>
          <p:cNvPr id="5" name="Picture 4">
            <a:extLst>
              <a:ext uri="{FF2B5EF4-FFF2-40B4-BE49-F238E27FC236}">
                <a16:creationId xmlns:a16="http://schemas.microsoft.com/office/drawing/2014/main" id="{8C059D6D-2F6A-5242-880D-F0527327ED09}"/>
              </a:ext>
            </a:extLst>
          </p:cNvPr>
          <p:cNvPicPr>
            <a:picLocks noChangeAspect="1"/>
          </p:cNvPicPr>
          <p:nvPr/>
        </p:nvPicPr>
        <p:blipFill>
          <a:blip r:embed="rId3"/>
          <a:stretch>
            <a:fillRect/>
          </a:stretch>
        </p:blipFill>
        <p:spPr>
          <a:xfrm>
            <a:off x="5233738" y="2125108"/>
            <a:ext cx="6292987" cy="3000345"/>
          </a:xfrm>
          <a:prstGeom prst="rect">
            <a:avLst/>
          </a:prstGeom>
        </p:spPr>
      </p:pic>
    </p:spTree>
    <p:extLst>
      <p:ext uri="{BB962C8B-B14F-4D97-AF65-F5344CB8AC3E}">
        <p14:creationId xmlns:p14="http://schemas.microsoft.com/office/powerpoint/2010/main" val="23901526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44D91-3FA5-F746-A8E4-F14D90B7881D}"/>
              </a:ext>
            </a:extLst>
          </p:cNvPr>
          <p:cNvSpPr>
            <a:spLocks noGrp="1"/>
          </p:cNvSpPr>
          <p:nvPr>
            <p:ph type="title"/>
          </p:nvPr>
        </p:nvSpPr>
        <p:spPr/>
        <p:txBody>
          <a:bodyPr/>
          <a:lstStyle/>
          <a:p>
            <a:r>
              <a:rPr lang="en-US" dirty="0"/>
              <a:t>Data Profiling: Issues of Quality</a:t>
            </a:r>
          </a:p>
        </p:txBody>
      </p:sp>
      <p:sp>
        <p:nvSpPr>
          <p:cNvPr id="3" name="Content Placeholder 2">
            <a:extLst>
              <a:ext uri="{FF2B5EF4-FFF2-40B4-BE49-F238E27FC236}">
                <a16:creationId xmlns:a16="http://schemas.microsoft.com/office/drawing/2014/main" id="{C7C499F9-B27E-F149-9D70-AAFF56B118C3}"/>
              </a:ext>
            </a:extLst>
          </p:cNvPr>
          <p:cNvSpPr>
            <a:spLocks noGrp="1"/>
          </p:cNvSpPr>
          <p:nvPr>
            <p:ph idx="1"/>
          </p:nvPr>
        </p:nvSpPr>
        <p:spPr>
          <a:xfrm>
            <a:off x="838200" y="1690688"/>
            <a:ext cx="5796951" cy="1737084"/>
          </a:xfrm>
        </p:spPr>
        <p:txBody>
          <a:bodyPr>
            <a:normAutofit/>
          </a:bodyPr>
          <a:lstStyle/>
          <a:p>
            <a:r>
              <a:rPr lang="en-US" sz="2400" dirty="0"/>
              <a:t>Data Quality</a:t>
            </a:r>
          </a:p>
          <a:p>
            <a:pPr lvl="1"/>
            <a:r>
              <a:rPr lang="en-US" dirty="0"/>
              <a:t>Typology of Quality ‘Rule-Types’ (</a:t>
            </a:r>
            <a:r>
              <a:rPr lang="en-US" dirty="0" err="1"/>
              <a:t>Psuedo</a:t>
            </a:r>
            <a:r>
              <a:rPr lang="en-US" dirty="0"/>
              <a:t>-code)</a:t>
            </a:r>
            <a:endParaRPr lang="en-US" sz="1600" dirty="0"/>
          </a:p>
          <a:p>
            <a:endParaRPr lang="en-US" sz="2400" dirty="0"/>
          </a:p>
          <a:p>
            <a:pPr lvl="1"/>
            <a:endParaRPr lang="en-US" sz="1800" dirty="0"/>
          </a:p>
          <a:p>
            <a:pPr lvl="1"/>
            <a:endParaRPr lang="en-US" sz="1800" dirty="0"/>
          </a:p>
        </p:txBody>
      </p:sp>
      <p:graphicFrame>
        <p:nvGraphicFramePr>
          <p:cNvPr id="4" name="Table 3">
            <a:extLst>
              <a:ext uri="{FF2B5EF4-FFF2-40B4-BE49-F238E27FC236}">
                <a16:creationId xmlns:a16="http://schemas.microsoft.com/office/drawing/2014/main" id="{48ACD065-836F-1D4F-8EDE-E93A6D665071}"/>
              </a:ext>
            </a:extLst>
          </p:cNvPr>
          <p:cNvGraphicFramePr>
            <a:graphicFrameLocks noGrp="1"/>
          </p:cNvGraphicFramePr>
          <p:nvPr>
            <p:extLst>
              <p:ext uri="{D42A27DB-BD31-4B8C-83A1-F6EECF244321}">
                <p14:modId xmlns:p14="http://schemas.microsoft.com/office/powerpoint/2010/main" val="2326807362"/>
              </p:ext>
            </p:extLst>
          </p:nvPr>
        </p:nvGraphicFramePr>
        <p:xfrm>
          <a:off x="837883" y="3459241"/>
          <a:ext cx="10435936" cy="1645920"/>
        </p:xfrm>
        <a:graphic>
          <a:graphicData uri="http://schemas.openxmlformats.org/drawingml/2006/table">
            <a:tbl>
              <a:tblPr>
                <a:tableStyleId>{3C2FFA5D-87B4-456A-9821-1D502468CF0F}</a:tableStyleId>
              </a:tblPr>
              <a:tblGrid>
                <a:gridCol w="2975581">
                  <a:extLst>
                    <a:ext uri="{9D8B030D-6E8A-4147-A177-3AD203B41FA5}">
                      <a16:colId xmlns:a16="http://schemas.microsoft.com/office/drawing/2014/main" val="2488847197"/>
                    </a:ext>
                  </a:extLst>
                </a:gridCol>
                <a:gridCol w="7460355">
                  <a:extLst>
                    <a:ext uri="{9D8B030D-6E8A-4147-A177-3AD203B41FA5}">
                      <a16:colId xmlns:a16="http://schemas.microsoft.com/office/drawing/2014/main" val="1018848322"/>
                    </a:ext>
                  </a:extLst>
                </a:gridCol>
              </a:tblGrid>
              <a:tr h="0">
                <a:tc>
                  <a:txBody>
                    <a:bodyPr/>
                    <a:lstStyle/>
                    <a:p>
                      <a:pPr algn="ctr"/>
                      <a:r>
                        <a:rPr lang="en-US" dirty="0">
                          <a:effectLst/>
                        </a:rPr>
                        <a:t>Null Constraints</a:t>
                      </a:r>
                    </a:p>
                  </a:txBody>
                  <a:tcPr anchor="ctr"/>
                </a:tc>
                <a:tc>
                  <a:txBody>
                    <a:bodyPr/>
                    <a:lstStyle/>
                    <a:p>
                      <a:pPr algn="ctr"/>
                      <a:r>
                        <a:rPr lang="en-US" dirty="0">
                          <a:effectLst/>
                        </a:rPr>
                        <a:t>select </a:t>
                      </a:r>
                      <a:r>
                        <a:rPr lang="en-US" dirty="0" err="1">
                          <a:effectLst/>
                        </a:rPr>
                        <a:t>sqft</a:t>
                      </a:r>
                      <a:r>
                        <a:rPr lang="en-US" dirty="0">
                          <a:effectLst/>
                        </a:rPr>
                        <a:t> from housing where </a:t>
                      </a:r>
                      <a:r>
                        <a:rPr lang="en-US" dirty="0" err="1">
                          <a:effectLst/>
                        </a:rPr>
                        <a:t>sqft</a:t>
                      </a:r>
                      <a:r>
                        <a:rPr lang="en-US" dirty="0">
                          <a:effectLst/>
                        </a:rPr>
                        <a:t> = 0 or </a:t>
                      </a:r>
                      <a:r>
                        <a:rPr lang="en-US" dirty="0" err="1">
                          <a:effectLst/>
                        </a:rPr>
                        <a:t>sqft</a:t>
                      </a:r>
                      <a:r>
                        <a:rPr lang="en-US" dirty="0">
                          <a:effectLst/>
                        </a:rPr>
                        <a:t> = '' or sqrt = NULL</a:t>
                      </a:r>
                    </a:p>
                  </a:txBody>
                  <a:tcPr anchor="ctr"/>
                </a:tc>
                <a:extLst>
                  <a:ext uri="{0D108BD9-81ED-4DB2-BD59-A6C34878D82A}">
                    <a16:rowId xmlns:a16="http://schemas.microsoft.com/office/drawing/2014/main" val="57143259"/>
                  </a:ext>
                </a:extLst>
              </a:tr>
              <a:tr h="0">
                <a:tc>
                  <a:txBody>
                    <a:bodyPr/>
                    <a:lstStyle/>
                    <a:p>
                      <a:pPr algn="ctr"/>
                      <a:r>
                        <a:rPr lang="en-US">
                          <a:effectLst/>
                        </a:rPr>
                        <a:t>Domain Validation</a:t>
                      </a:r>
                    </a:p>
                  </a:txBody>
                  <a:tcPr anchor="ctr"/>
                </a:tc>
                <a:tc>
                  <a:txBody>
                    <a:bodyPr/>
                    <a:lstStyle/>
                    <a:p>
                      <a:pPr algn="ctr"/>
                      <a:r>
                        <a:rPr lang="en-US">
                          <a:effectLst/>
                        </a:rPr>
                        <a:t>select yearbuilt from housing where yearbuilt is between 1920 and 2015</a:t>
                      </a:r>
                    </a:p>
                  </a:txBody>
                  <a:tcPr anchor="ctr"/>
                </a:tc>
                <a:extLst>
                  <a:ext uri="{0D108BD9-81ED-4DB2-BD59-A6C34878D82A}">
                    <a16:rowId xmlns:a16="http://schemas.microsoft.com/office/drawing/2014/main" val="4053775603"/>
                  </a:ext>
                </a:extLst>
              </a:tr>
              <a:tr h="0">
                <a:tc>
                  <a:txBody>
                    <a:bodyPr/>
                    <a:lstStyle/>
                    <a:p>
                      <a:pPr algn="ctr"/>
                      <a:r>
                        <a:rPr lang="en-US">
                          <a:effectLst/>
                        </a:rPr>
                        <a:t>Relationship Validation</a:t>
                      </a:r>
                    </a:p>
                  </a:txBody>
                  <a:tcPr anchor="ctr"/>
                </a:tc>
                <a:tc>
                  <a:txBody>
                    <a:bodyPr/>
                    <a:lstStyle/>
                    <a:p>
                      <a:pPr algn="ctr"/>
                      <a:r>
                        <a:rPr lang="en-US" dirty="0">
                          <a:effectLst/>
                        </a:rPr>
                        <a:t>select all from housing where type = multifamily and </a:t>
                      </a:r>
                      <a:r>
                        <a:rPr lang="en-US" dirty="0" err="1">
                          <a:effectLst/>
                        </a:rPr>
                        <a:t>numunits</a:t>
                      </a:r>
                      <a:r>
                        <a:rPr lang="en-US" dirty="0">
                          <a:effectLst/>
                        </a:rPr>
                        <a:t> greater than 1</a:t>
                      </a:r>
                    </a:p>
                  </a:txBody>
                  <a:tcPr anchor="ctr"/>
                </a:tc>
                <a:extLst>
                  <a:ext uri="{0D108BD9-81ED-4DB2-BD59-A6C34878D82A}">
                    <a16:rowId xmlns:a16="http://schemas.microsoft.com/office/drawing/2014/main" val="114108344"/>
                  </a:ext>
                </a:extLst>
              </a:tr>
            </a:tbl>
          </a:graphicData>
        </a:graphic>
      </p:graphicFrame>
      <p:sp>
        <p:nvSpPr>
          <p:cNvPr id="5" name="Rectangle 1">
            <a:extLst>
              <a:ext uri="{FF2B5EF4-FFF2-40B4-BE49-F238E27FC236}">
                <a16:creationId xmlns:a16="http://schemas.microsoft.com/office/drawing/2014/main" id="{DA335498-141F-DE4F-8F2B-15AA5DA4A375}"/>
              </a:ext>
            </a:extLst>
          </p:cNvPr>
          <p:cNvSpPr>
            <a:spLocks noChangeArrowheads="1"/>
          </p:cNvSpPr>
          <p:nvPr/>
        </p:nvSpPr>
        <p:spPr bwMode="auto">
          <a:xfrm>
            <a:off x="837883" y="3105083"/>
            <a:ext cx="1344404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42970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36E9F-BA32-A94C-A903-E70C5A79FF04}"/>
              </a:ext>
            </a:extLst>
          </p:cNvPr>
          <p:cNvSpPr>
            <a:spLocks noGrp="1"/>
          </p:cNvSpPr>
          <p:nvPr>
            <p:ph type="title"/>
          </p:nvPr>
        </p:nvSpPr>
        <p:spPr/>
        <p:txBody>
          <a:bodyPr/>
          <a:lstStyle/>
          <a:p>
            <a:r>
              <a:rPr lang="en-US" dirty="0"/>
              <a:t>Data Profiling: Issues of Quality</a:t>
            </a:r>
          </a:p>
        </p:txBody>
      </p:sp>
      <p:sp>
        <p:nvSpPr>
          <p:cNvPr id="3" name="Content Placeholder 2">
            <a:extLst>
              <a:ext uri="{FF2B5EF4-FFF2-40B4-BE49-F238E27FC236}">
                <a16:creationId xmlns:a16="http://schemas.microsoft.com/office/drawing/2014/main" id="{5C6564CF-9D71-D54C-A9A3-FBA045560707}"/>
              </a:ext>
            </a:extLst>
          </p:cNvPr>
          <p:cNvSpPr>
            <a:spLocks noGrp="1"/>
          </p:cNvSpPr>
          <p:nvPr>
            <p:ph idx="1"/>
          </p:nvPr>
        </p:nvSpPr>
        <p:spPr>
          <a:xfrm>
            <a:off x="1103313" y="2052918"/>
            <a:ext cx="2722730" cy="4195481"/>
          </a:xfrm>
        </p:spPr>
        <p:txBody>
          <a:bodyPr>
            <a:normAutofit lnSpcReduction="10000"/>
          </a:bodyPr>
          <a:lstStyle/>
          <a:p>
            <a:r>
              <a:rPr lang="en-US" dirty="0"/>
              <a:t>Completeness</a:t>
            </a:r>
          </a:p>
          <a:p>
            <a:r>
              <a:rPr lang="en-US" dirty="0"/>
              <a:t>Value validity</a:t>
            </a:r>
          </a:p>
          <a:p>
            <a:r>
              <a:rPr lang="en-US" dirty="0"/>
              <a:t>Record Consistency</a:t>
            </a:r>
          </a:p>
          <a:p>
            <a:r>
              <a:rPr lang="en-US" dirty="0"/>
              <a:t>Longitudinal Consistency</a:t>
            </a:r>
          </a:p>
          <a:p>
            <a:r>
              <a:rPr lang="en-US" dirty="0"/>
              <a:t>Uniqueness</a:t>
            </a:r>
          </a:p>
          <a:p>
            <a:r>
              <a:rPr lang="en-US" dirty="0"/>
              <a:t>Duplication</a:t>
            </a:r>
          </a:p>
          <a:p>
            <a:r>
              <a:rPr lang="en-US" dirty="0"/>
              <a:t>Example: VDOE Data Quality Analysis</a:t>
            </a:r>
          </a:p>
        </p:txBody>
      </p:sp>
      <p:pic>
        <p:nvPicPr>
          <p:cNvPr id="5" name="Picture 4">
            <a:extLst>
              <a:ext uri="{FF2B5EF4-FFF2-40B4-BE49-F238E27FC236}">
                <a16:creationId xmlns:a16="http://schemas.microsoft.com/office/drawing/2014/main" id="{3B92FB54-EC76-B64E-93A5-5A8A5FFD6F59}"/>
              </a:ext>
            </a:extLst>
          </p:cNvPr>
          <p:cNvPicPr>
            <a:picLocks noChangeAspect="1"/>
          </p:cNvPicPr>
          <p:nvPr/>
        </p:nvPicPr>
        <p:blipFill>
          <a:blip r:embed="rId3"/>
          <a:stretch>
            <a:fillRect/>
          </a:stretch>
        </p:blipFill>
        <p:spPr>
          <a:xfrm>
            <a:off x="4388700" y="1853248"/>
            <a:ext cx="6564913" cy="4620127"/>
          </a:xfrm>
          <a:prstGeom prst="rect">
            <a:avLst/>
          </a:prstGeom>
        </p:spPr>
      </p:pic>
    </p:spTree>
    <p:extLst>
      <p:ext uri="{BB962C8B-B14F-4D97-AF65-F5344CB8AC3E}">
        <p14:creationId xmlns:p14="http://schemas.microsoft.com/office/powerpoint/2010/main" val="219305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44D91-3FA5-F746-A8E4-F14D90B7881D}"/>
              </a:ext>
            </a:extLst>
          </p:cNvPr>
          <p:cNvSpPr>
            <a:spLocks noGrp="1"/>
          </p:cNvSpPr>
          <p:nvPr>
            <p:ph type="title"/>
          </p:nvPr>
        </p:nvSpPr>
        <p:spPr/>
        <p:txBody>
          <a:bodyPr/>
          <a:lstStyle/>
          <a:p>
            <a:r>
              <a:rPr lang="en-US" dirty="0"/>
              <a:t>Data Profiling: Issues of Quality</a:t>
            </a:r>
            <a:br>
              <a:rPr lang="en-US" dirty="0"/>
            </a:br>
            <a:r>
              <a:rPr lang="en-US" sz="2800" dirty="0"/>
              <a:t>- </a:t>
            </a:r>
            <a:r>
              <a:rPr lang="en-US" sz="2800" dirty="0">
                <a:solidFill>
                  <a:srgbClr val="FFC000"/>
                </a:solidFill>
              </a:rPr>
              <a:t>Completeness</a:t>
            </a:r>
            <a:endParaRPr lang="en-US" dirty="0">
              <a:solidFill>
                <a:srgbClr val="FFC000"/>
              </a:solidFill>
            </a:endParaRPr>
          </a:p>
        </p:txBody>
      </p:sp>
      <p:sp>
        <p:nvSpPr>
          <p:cNvPr id="3" name="Content Placeholder 2">
            <a:extLst>
              <a:ext uri="{FF2B5EF4-FFF2-40B4-BE49-F238E27FC236}">
                <a16:creationId xmlns:a16="http://schemas.microsoft.com/office/drawing/2014/main" id="{C7C499F9-B27E-F149-9D70-AAFF56B118C3}"/>
              </a:ext>
            </a:extLst>
          </p:cNvPr>
          <p:cNvSpPr>
            <a:spLocks noGrp="1"/>
          </p:cNvSpPr>
          <p:nvPr>
            <p:ph idx="1"/>
          </p:nvPr>
        </p:nvSpPr>
        <p:spPr>
          <a:xfrm>
            <a:off x="838200" y="1690687"/>
            <a:ext cx="5796951" cy="2507239"/>
          </a:xfrm>
        </p:spPr>
        <p:txBody>
          <a:bodyPr>
            <a:normAutofit/>
          </a:bodyPr>
          <a:lstStyle/>
          <a:p>
            <a:pPr lvl="1"/>
            <a:r>
              <a:rPr lang="en-US" sz="2800" dirty="0"/>
              <a:t> </a:t>
            </a:r>
            <a:r>
              <a:rPr lang="en-US" dirty="0"/>
              <a:t>percentage of elements properly populated</a:t>
            </a:r>
          </a:p>
          <a:p>
            <a:pPr lvl="2"/>
            <a:r>
              <a:rPr lang="en-US" dirty="0"/>
              <a:t>e.g. Testing for NULLs and empty strings where not appropriate</a:t>
            </a:r>
          </a:p>
          <a:p>
            <a:pPr lvl="1"/>
            <a:endParaRPr lang="en-US" sz="2800" dirty="0"/>
          </a:p>
          <a:p>
            <a:pPr lvl="1"/>
            <a:endParaRPr lang="en-US" sz="2800" dirty="0"/>
          </a:p>
        </p:txBody>
      </p:sp>
      <p:sp>
        <p:nvSpPr>
          <p:cNvPr id="5" name="Rectangle 1">
            <a:extLst>
              <a:ext uri="{FF2B5EF4-FFF2-40B4-BE49-F238E27FC236}">
                <a16:creationId xmlns:a16="http://schemas.microsoft.com/office/drawing/2014/main" id="{DA335498-141F-DE4F-8F2B-15AA5DA4A375}"/>
              </a:ext>
            </a:extLst>
          </p:cNvPr>
          <p:cNvSpPr>
            <a:spLocks noChangeArrowheads="1"/>
          </p:cNvSpPr>
          <p:nvPr/>
        </p:nvSpPr>
        <p:spPr bwMode="auto">
          <a:xfrm>
            <a:off x="837883" y="3105083"/>
            <a:ext cx="1344404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AB8559CC-3E91-BF47-BC89-1F786F666795}"/>
              </a:ext>
            </a:extLst>
          </p:cNvPr>
          <p:cNvPicPr>
            <a:picLocks noChangeAspect="1"/>
          </p:cNvPicPr>
          <p:nvPr/>
        </p:nvPicPr>
        <p:blipFill>
          <a:blip r:embed="rId3"/>
          <a:stretch>
            <a:fillRect/>
          </a:stretch>
        </p:blipFill>
        <p:spPr>
          <a:xfrm>
            <a:off x="837883" y="3751414"/>
            <a:ext cx="10934700" cy="1562100"/>
          </a:xfrm>
          <a:prstGeom prst="rect">
            <a:avLst/>
          </a:prstGeom>
          <a:ln>
            <a:solidFill>
              <a:schemeClr val="accent1"/>
            </a:solidFill>
          </a:ln>
        </p:spPr>
      </p:pic>
      <p:pic>
        <p:nvPicPr>
          <p:cNvPr id="8" name="Picture 7">
            <a:extLst>
              <a:ext uri="{FF2B5EF4-FFF2-40B4-BE49-F238E27FC236}">
                <a16:creationId xmlns:a16="http://schemas.microsoft.com/office/drawing/2014/main" id="{DB354834-655B-D04A-91ED-781EFC8C2CA1}"/>
              </a:ext>
            </a:extLst>
          </p:cNvPr>
          <p:cNvPicPr>
            <a:picLocks noChangeAspect="1"/>
          </p:cNvPicPr>
          <p:nvPr/>
        </p:nvPicPr>
        <p:blipFill>
          <a:blip r:embed="rId4"/>
          <a:stretch>
            <a:fillRect/>
          </a:stretch>
        </p:blipFill>
        <p:spPr>
          <a:xfrm>
            <a:off x="8634475" y="1853248"/>
            <a:ext cx="3124200" cy="1473200"/>
          </a:xfrm>
          <a:prstGeom prst="rect">
            <a:avLst/>
          </a:prstGeom>
          <a:ln>
            <a:solidFill>
              <a:schemeClr val="accent1"/>
            </a:solidFill>
          </a:ln>
        </p:spPr>
      </p:pic>
      <p:sp>
        <p:nvSpPr>
          <p:cNvPr id="9" name="TextBox 8">
            <a:extLst>
              <a:ext uri="{FF2B5EF4-FFF2-40B4-BE49-F238E27FC236}">
                <a16:creationId xmlns:a16="http://schemas.microsoft.com/office/drawing/2014/main" id="{01D81C15-9FFC-AB49-AF42-B6C441871496}"/>
              </a:ext>
            </a:extLst>
          </p:cNvPr>
          <p:cNvSpPr txBox="1"/>
          <p:nvPr/>
        </p:nvSpPr>
        <p:spPr>
          <a:xfrm>
            <a:off x="7559903" y="2352102"/>
            <a:ext cx="582211" cy="369332"/>
          </a:xfrm>
          <a:prstGeom prst="rect">
            <a:avLst/>
          </a:prstGeom>
          <a:noFill/>
        </p:spPr>
        <p:txBody>
          <a:bodyPr wrap="none" rtlCol="0">
            <a:spAutoFit/>
          </a:bodyPr>
          <a:lstStyle/>
          <a:p>
            <a:r>
              <a:rPr lang="en-US" dirty="0">
                <a:solidFill>
                  <a:srgbClr val="FFC000"/>
                </a:solidFill>
              </a:rPr>
              <a:t>In R</a:t>
            </a:r>
          </a:p>
        </p:txBody>
      </p:sp>
      <p:sp>
        <p:nvSpPr>
          <p:cNvPr id="10" name="Right Arrow 9">
            <a:extLst>
              <a:ext uri="{FF2B5EF4-FFF2-40B4-BE49-F238E27FC236}">
                <a16:creationId xmlns:a16="http://schemas.microsoft.com/office/drawing/2014/main" id="{8D346A05-195E-3345-97F7-335D608D87D3}"/>
              </a:ext>
            </a:extLst>
          </p:cNvPr>
          <p:cNvSpPr/>
          <p:nvPr/>
        </p:nvSpPr>
        <p:spPr>
          <a:xfrm>
            <a:off x="8142114" y="2465375"/>
            <a:ext cx="400307" cy="1931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6672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44D91-3FA5-F746-A8E4-F14D90B7881D}"/>
              </a:ext>
            </a:extLst>
          </p:cNvPr>
          <p:cNvSpPr>
            <a:spLocks noGrp="1"/>
          </p:cNvSpPr>
          <p:nvPr>
            <p:ph type="title"/>
          </p:nvPr>
        </p:nvSpPr>
        <p:spPr/>
        <p:txBody>
          <a:bodyPr/>
          <a:lstStyle/>
          <a:p>
            <a:r>
              <a:rPr lang="en-US" dirty="0"/>
              <a:t>Data Profiling: Issues of Quality</a:t>
            </a:r>
            <a:br>
              <a:rPr lang="en-US" dirty="0"/>
            </a:br>
            <a:r>
              <a:rPr lang="en-US" sz="2800" dirty="0"/>
              <a:t>- </a:t>
            </a:r>
            <a:r>
              <a:rPr lang="en-US" sz="2800" dirty="0">
                <a:solidFill>
                  <a:srgbClr val="FFC000"/>
                </a:solidFill>
              </a:rPr>
              <a:t>“Value” Validity</a:t>
            </a:r>
          </a:p>
        </p:txBody>
      </p:sp>
      <p:sp>
        <p:nvSpPr>
          <p:cNvPr id="3" name="Content Placeholder 2">
            <a:extLst>
              <a:ext uri="{FF2B5EF4-FFF2-40B4-BE49-F238E27FC236}">
                <a16:creationId xmlns:a16="http://schemas.microsoft.com/office/drawing/2014/main" id="{C7C499F9-B27E-F149-9D70-AAFF56B118C3}"/>
              </a:ext>
            </a:extLst>
          </p:cNvPr>
          <p:cNvSpPr>
            <a:spLocks noGrp="1"/>
          </p:cNvSpPr>
          <p:nvPr>
            <p:ph idx="1"/>
          </p:nvPr>
        </p:nvSpPr>
        <p:spPr>
          <a:xfrm>
            <a:off x="838200" y="1995055"/>
            <a:ext cx="10515600" cy="4052453"/>
          </a:xfrm>
        </p:spPr>
        <p:txBody>
          <a:bodyPr>
            <a:normAutofit lnSpcReduction="10000"/>
          </a:bodyPr>
          <a:lstStyle/>
          <a:p>
            <a:pPr lvl="1"/>
            <a:r>
              <a:rPr lang="en-US" sz="2000" dirty="0"/>
              <a:t>percentage of elements whose attributes possess meaningful values</a:t>
            </a:r>
          </a:p>
          <a:p>
            <a:pPr lvl="1"/>
            <a:endParaRPr lang="en-US" sz="2000" dirty="0"/>
          </a:p>
          <a:p>
            <a:pPr lvl="1"/>
            <a:r>
              <a:rPr lang="en-US" sz="2000" dirty="0"/>
              <a:t>to ascertain how many entries contain non-valid values for a non-empty text field representing gender, an example pseudo-code domain comparison-constraint rule would look something like:</a:t>
            </a:r>
          </a:p>
          <a:p>
            <a:pPr lvl="1"/>
            <a:endParaRPr lang="en-US" sz="2000" dirty="0"/>
          </a:p>
          <a:p>
            <a:pPr lvl="2"/>
            <a:r>
              <a:rPr lang="en-US" sz="1600" dirty="0"/>
              <a:t>count gender where gender is not in (male, female, no answer) </a:t>
            </a:r>
          </a:p>
          <a:p>
            <a:pPr lvl="2"/>
            <a:endParaRPr lang="en-US" sz="1600" dirty="0"/>
          </a:p>
          <a:p>
            <a:pPr lvl="1"/>
            <a:r>
              <a:rPr lang="en-US" sz="2000" dirty="0"/>
              <a:t>a pseudo-code domain interval-constraint rule would look something like</a:t>
            </a:r>
          </a:p>
          <a:p>
            <a:pPr lvl="2"/>
            <a:endParaRPr lang="en-US" sz="1000" dirty="0"/>
          </a:p>
          <a:p>
            <a:pPr lvl="2"/>
            <a:r>
              <a:rPr lang="en-US" sz="1600" dirty="0"/>
              <a:t>count age where age is not between [0,110] </a:t>
            </a:r>
          </a:p>
          <a:p>
            <a:pPr lvl="2"/>
            <a:endParaRPr lang="en-US" sz="1600" dirty="0"/>
          </a:p>
          <a:p>
            <a:pPr lvl="1"/>
            <a:endParaRPr lang="en-US" sz="1600" dirty="0"/>
          </a:p>
        </p:txBody>
      </p:sp>
      <p:sp>
        <p:nvSpPr>
          <p:cNvPr id="5" name="Rectangle 1">
            <a:extLst>
              <a:ext uri="{FF2B5EF4-FFF2-40B4-BE49-F238E27FC236}">
                <a16:creationId xmlns:a16="http://schemas.microsoft.com/office/drawing/2014/main" id="{DA335498-141F-DE4F-8F2B-15AA5DA4A375}"/>
              </a:ext>
            </a:extLst>
          </p:cNvPr>
          <p:cNvSpPr>
            <a:spLocks noChangeArrowheads="1"/>
          </p:cNvSpPr>
          <p:nvPr/>
        </p:nvSpPr>
        <p:spPr bwMode="auto">
          <a:xfrm>
            <a:off x="837883" y="3105083"/>
            <a:ext cx="1344404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228752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DAB88-E0F3-AB47-958C-183A27F8EBC8}"/>
              </a:ext>
            </a:extLst>
          </p:cNvPr>
          <p:cNvSpPr>
            <a:spLocks noGrp="1"/>
          </p:cNvSpPr>
          <p:nvPr>
            <p:ph type="title"/>
          </p:nvPr>
        </p:nvSpPr>
        <p:spPr/>
        <p:txBody>
          <a:bodyPr/>
          <a:lstStyle/>
          <a:p>
            <a:r>
              <a:rPr lang="en-US" dirty="0"/>
              <a:t>Data Profiling: Issues of Quality</a:t>
            </a:r>
            <a:br>
              <a:rPr lang="en-US" dirty="0"/>
            </a:br>
            <a:r>
              <a:rPr lang="en-US" sz="2800" dirty="0"/>
              <a:t>- </a:t>
            </a:r>
            <a:r>
              <a:rPr lang="en-US" sz="2800" dirty="0">
                <a:solidFill>
                  <a:srgbClr val="FFC000"/>
                </a:solidFill>
              </a:rPr>
              <a:t>“Value” Validity</a:t>
            </a:r>
          </a:p>
        </p:txBody>
      </p:sp>
      <p:sp>
        <p:nvSpPr>
          <p:cNvPr id="4" name="Rectangle 3">
            <a:extLst>
              <a:ext uri="{FF2B5EF4-FFF2-40B4-BE49-F238E27FC236}">
                <a16:creationId xmlns:a16="http://schemas.microsoft.com/office/drawing/2014/main" id="{4BECF164-B473-2345-B3D4-7E2E17361841}"/>
              </a:ext>
            </a:extLst>
          </p:cNvPr>
          <p:cNvSpPr/>
          <p:nvPr/>
        </p:nvSpPr>
        <p:spPr>
          <a:xfrm>
            <a:off x="2967642" y="1919288"/>
            <a:ext cx="6455664" cy="4014216"/>
          </a:xfrm>
          <a:prstGeom prst="rect">
            <a:avLst/>
          </a:prstGeom>
          <a:solidFill>
            <a:schemeClr val="bg1"/>
          </a:solidFill>
          <a:effectLst>
            <a:outerShdw blurRad="50800" dist="762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e 4">
            <a:extLst>
              <a:ext uri="{FF2B5EF4-FFF2-40B4-BE49-F238E27FC236}">
                <a16:creationId xmlns:a16="http://schemas.microsoft.com/office/drawing/2014/main" id="{1773C812-8222-7846-A40F-3A2970C3BE5F}"/>
              </a:ext>
            </a:extLst>
          </p:cNvPr>
          <p:cNvGraphicFramePr/>
          <p:nvPr>
            <p:extLst>
              <p:ext uri="{D42A27DB-BD31-4B8C-83A1-F6EECF244321}">
                <p14:modId xmlns:p14="http://schemas.microsoft.com/office/powerpoint/2010/main" val="1722573743"/>
              </p:ext>
            </p:extLst>
          </p:nvPr>
        </p:nvGraphicFramePr>
        <p:xfrm>
          <a:off x="3088133" y="2398838"/>
          <a:ext cx="6214683" cy="1848614"/>
        </p:xfrm>
        <a:graphic>
          <a:graphicData uri="http://schemas.openxmlformats.org/drawingml/2006/table">
            <a:tbl>
              <a:tblPr/>
              <a:tblGrid>
                <a:gridCol w="794604">
                  <a:extLst>
                    <a:ext uri="{9D8B030D-6E8A-4147-A177-3AD203B41FA5}">
                      <a16:colId xmlns:a16="http://schemas.microsoft.com/office/drawing/2014/main" val="20000"/>
                    </a:ext>
                  </a:extLst>
                </a:gridCol>
                <a:gridCol w="600564">
                  <a:extLst>
                    <a:ext uri="{9D8B030D-6E8A-4147-A177-3AD203B41FA5}">
                      <a16:colId xmlns:a16="http://schemas.microsoft.com/office/drawing/2014/main" val="20001"/>
                    </a:ext>
                  </a:extLst>
                </a:gridCol>
                <a:gridCol w="1532890">
                  <a:extLst>
                    <a:ext uri="{9D8B030D-6E8A-4147-A177-3AD203B41FA5}">
                      <a16:colId xmlns:a16="http://schemas.microsoft.com/office/drawing/2014/main" val="20002"/>
                    </a:ext>
                  </a:extLst>
                </a:gridCol>
                <a:gridCol w="1361680">
                  <a:extLst>
                    <a:ext uri="{9D8B030D-6E8A-4147-A177-3AD203B41FA5}">
                      <a16:colId xmlns:a16="http://schemas.microsoft.com/office/drawing/2014/main" val="20003"/>
                    </a:ext>
                  </a:extLst>
                </a:gridCol>
                <a:gridCol w="940729">
                  <a:extLst>
                    <a:ext uri="{9D8B030D-6E8A-4147-A177-3AD203B41FA5}">
                      <a16:colId xmlns:a16="http://schemas.microsoft.com/office/drawing/2014/main" val="20004"/>
                    </a:ext>
                  </a:extLst>
                </a:gridCol>
                <a:gridCol w="984216">
                  <a:extLst>
                    <a:ext uri="{9D8B030D-6E8A-4147-A177-3AD203B41FA5}">
                      <a16:colId xmlns:a16="http://schemas.microsoft.com/office/drawing/2014/main" val="20005"/>
                    </a:ext>
                  </a:extLst>
                </a:gridCol>
              </a:tblGrid>
              <a:tr h="247585">
                <a:tc>
                  <a:txBody>
                    <a:bodyPr/>
                    <a:lstStyle/>
                    <a:p>
                      <a:pPr algn="ctr"/>
                      <a:r>
                        <a:rPr lang="en-US" sz="1100" b="1" spc="-1" dirty="0" err="1">
                          <a:solidFill>
                            <a:srgbClr val="002060"/>
                          </a:solidFill>
                          <a:latin typeface="Arial"/>
                        </a:rPr>
                        <a:t>zip_code</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gn="ctr"/>
                      <a:r>
                        <a:rPr lang="en-US" sz="1100" b="1" spc="-1">
                          <a:solidFill>
                            <a:srgbClr val="002060"/>
                          </a:solidFill>
                          <a:latin typeface="Arial"/>
                        </a:rPr>
                        <a:t>area</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gn="ctr"/>
                      <a:r>
                        <a:rPr lang="en-US" sz="1100" b="1" spc="-1">
                          <a:solidFill>
                            <a:srgbClr val="002060"/>
                          </a:solidFill>
                          <a:latin typeface="Arial"/>
                        </a:rPr>
                        <a:t>subdivision</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gn="ctr"/>
                      <a:r>
                        <a:rPr lang="en-US" sz="1100" b="1" spc="-1">
                          <a:solidFill>
                            <a:srgbClr val="002060"/>
                          </a:solidFill>
                          <a:latin typeface="Arial"/>
                        </a:rPr>
                        <a:t>neighborhood</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gn="ctr"/>
                      <a:r>
                        <a:rPr lang="en-US" sz="1100" b="1" spc="-1">
                          <a:solidFill>
                            <a:srgbClr val="002060"/>
                          </a:solidFill>
                          <a:latin typeface="Arial"/>
                        </a:rPr>
                        <a:t>zoning</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gn="ctr"/>
                      <a:r>
                        <a:rPr lang="en-US" sz="1100" b="1" spc="-1">
                          <a:solidFill>
                            <a:srgbClr val="002060"/>
                          </a:solidFill>
                          <a:latin typeface="Arial"/>
                        </a:rPr>
                        <a:t>parcel_id</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B3B3B3"/>
                    </a:solidFill>
                  </a:tcPr>
                </a:tc>
                <a:extLst>
                  <a:ext uri="{0D108BD9-81ED-4DB2-BD59-A6C34878D82A}">
                    <a16:rowId xmlns:a16="http://schemas.microsoft.com/office/drawing/2014/main" val="10000"/>
                  </a:ext>
                </a:extLst>
              </a:tr>
              <a:tr h="247585">
                <a:tc>
                  <a:txBody>
                    <a:bodyPr/>
                    <a:lstStyle/>
                    <a:p>
                      <a:pPr algn="ctr"/>
                      <a:r>
                        <a:rPr lang="en-US" sz="1100" spc="-1">
                          <a:solidFill>
                            <a:srgbClr val="002060"/>
                          </a:solidFill>
                          <a:latin typeface="Arial"/>
                        </a:rPr>
                        <a:t>23185</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dirty="0">
                          <a:solidFill>
                            <a:srgbClr val="002060"/>
                          </a:solidFill>
                          <a:latin typeface="Arial"/>
                        </a:rPr>
                        <a:t>JCC</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a:solidFill>
                            <a:srgbClr val="002060"/>
                          </a:solidFill>
                          <a:latin typeface="Arial"/>
                        </a:rPr>
                        <a:t>Governors Land</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a:solidFill>
                            <a:srgbClr val="002060"/>
                          </a:solidFill>
                          <a:latin typeface="Arial"/>
                        </a:rPr>
                        <a:t>River Reach</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a:solidFill>
                            <a:srgbClr val="002060"/>
                          </a:solidFill>
                          <a:latin typeface="Arial"/>
                        </a:rPr>
                        <a:t>R-4</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a:solidFill>
                            <a:srgbClr val="002060"/>
                          </a:solidFill>
                          <a:latin typeface="Arial"/>
                        </a:rPr>
                        <a:t>4511000022</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extLst>
                  <a:ext uri="{0D108BD9-81ED-4DB2-BD59-A6C34878D82A}">
                    <a16:rowId xmlns:a16="http://schemas.microsoft.com/office/drawing/2014/main" val="10001"/>
                  </a:ext>
                </a:extLst>
              </a:tr>
              <a:tr h="270093">
                <a:tc>
                  <a:txBody>
                    <a:bodyPr/>
                    <a:lstStyle/>
                    <a:p>
                      <a:pPr algn="ctr"/>
                      <a:r>
                        <a:rPr lang="en-US" sz="1100" spc="-1" dirty="0">
                          <a:solidFill>
                            <a:srgbClr val="002060"/>
                          </a:solidFill>
                          <a:latin typeface="Arial"/>
                        </a:rPr>
                        <a:t>23188</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a:solidFill>
                            <a:srgbClr val="002060"/>
                          </a:solidFill>
                          <a:latin typeface="Arial"/>
                        </a:rPr>
                        <a:t>JCC</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a:solidFill>
                            <a:srgbClr val="002060"/>
                          </a:solidFill>
                          <a:latin typeface="Arial"/>
                        </a:rPr>
                        <a:t>Wellington</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endParaRPr lang="en-US"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dirty="0">
                          <a:solidFill>
                            <a:srgbClr val="002060"/>
                          </a:solidFill>
                          <a:latin typeface="Arial"/>
                        </a:rPr>
                        <a:t>RESIDENT</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a:solidFill>
                            <a:srgbClr val="002060"/>
                          </a:solidFill>
                          <a:latin typeface="Arial"/>
                        </a:rPr>
                        <a:t>1330800178</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2"/>
                  </a:ext>
                </a:extLst>
              </a:tr>
              <a:tr h="270093">
                <a:tc>
                  <a:txBody>
                    <a:bodyPr/>
                    <a:lstStyle/>
                    <a:p>
                      <a:pPr algn="ctr"/>
                      <a:r>
                        <a:rPr lang="en-US" sz="1100" spc="-1" dirty="0">
                          <a:solidFill>
                            <a:srgbClr val="002060"/>
                          </a:solidFill>
                          <a:latin typeface="Arial"/>
                        </a:rPr>
                        <a:t>23188</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a:solidFill>
                            <a:srgbClr val="002060"/>
                          </a:solidFill>
                          <a:latin typeface="Arial"/>
                        </a:rPr>
                        <a:t>JCC</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a:solidFill>
                            <a:srgbClr val="002060"/>
                          </a:solidFill>
                          <a:latin typeface="Arial"/>
                        </a:rPr>
                        <a:t>Powhatan Secondary</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endParaRPr lang="en-US"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a:solidFill>
                            <a:srgbClr val="002060"/>
                          </a:solidFill>
                          <a:latin typeface="Arial"/>
                        </a:rPr>
                        <a:t>RES</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a:solidFill>
                            <a:srgbClr val="002060"/>
                          </a:solidFill>
                          <a:latin typeface="Arial"/>
                        </a:rPr>
                        <a:t>3741600013</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extLst>
                  <a:ext uri="{0D108BD9-81ED-4DB2-BD59-A6C34878D82A}">
                    <a16:rowId xmlns:a16="http://schemas.microsoft.com/office/drawing/2014/main" val="10003"/>
                  </a:ext>
                </a:extLst>
              </a:tr>
              <a:tr h="267058">
                <a:tc>
                  <a:txBody>
                    <a:bodyPr/>
                    <a:lstStyle/>
                    <a:p>
                      <a:pPr algn="ctr"/>
                      <a:r>
                        <a:rPr lang="en-US" sz="1100" spc="-1" dirty="0">
                          <a:solidFill>
                            <a:srgbClr val="002060"/>
                          </a:solidFill>
                          <a:latin typeface="Arial"/>
                        </a:rPr>
                        <a:t>23185</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dirty="0">
                          <a:solidFill>
                            <a:srgbClr val="002060"/>
                          </a:solidFill>
                          <a:latin typeface="Arial"/>
                        </a:rPr>
                        <a:t>JCC</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dirty="0" err="1">
                          <a:solidFill>
                            <a:srgbClr val="002060"/>
                          </a:solidFill>
                          <a:latin typeface="Arial"/>
                        </a:rPr>
                        <a:t>Kingsmill</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dirty="0" err="1">
                          <a:solidFill>
                            <a:srgbClr val="002060"/>
                          </a:solidFill>
                          <a:latin typeface="Arial"/>
                        </a:rPr>
                        <a:t>Padgetts</a:t>
                      </a:r>
                      <a:r>
                        <a:rPr lang="en-US" sz="1100" spc="-1" dirty="0">
                          <a:solidFill>
                            <a:srgbClr val="002060"/>
                          </a:solidFill>
                          <a:latin typeface="Arial"/>
                        </a:rPr>
                        <a:t> Ordinary</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dirty="0">
                          <a:solidFill>
                            <a:srgbClr val="002060"/>
                          </a:solidFill>
                          <a:latin typeface="Arial"/>
                        </a:rPr>
                        <a:t>R 4</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dirty="0">
                          <a:solidFill>
                            <a:srgbClr val="002060"/>
                          </a:solidFill>
                          <a:latin typeface="Arial"/>
                        </a:rPr>
                        <a:t>5041100213</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4"/>
                  </a:ext>
                </a:extLst>
              </a:tr>
              <a:tr h="270093">
                <a:tc>
                  <a:txBody>
                    <a:bodyPr/>
                    <a:lstStyle/>
                    <a:p>
                      <a:pPr algn="ctr"/>
                      <a:r>
                        <a:rPr lang="en-US" sz="1100" spc="-1">
                          <a:solidFill>
                            <a:srgbClr val="002060"/>
                          </a:solidFill>
                          <a:latin typeface="Arial"/>
                        </a:rPr>
                        <a:t>23185</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a:solidFill>
                            <a:srgbClr val="002060"/>
                          </a:solidFill>
                          <a:latin typeface="Arial"/>
                        </a:rPr>
                        <a:t>JCC</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dirty="0">
                          <a:solidFill>
                            <a:srgbClr val="002060"/>
                          </a:solidFill>
                          <a:latin typeface="Arial"/>
                        </a:rPr>
                        <a:t>Pointe @ Jamestown</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endParaRPr lang="en-US"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a:solidFill>
                            <a:srgbClr val="002060"/>
                          </a:solidFill>
                          <a:latin typeface="Arial"/>
                        </a:rPr>
                        <a:t>RES</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100" spc="-1" dirty="0">
                          <a:solidFill>
                            <a:srgbClr val="002060"/>
                          </a:solidFill>
                          <a:latin typeface="Arial"/>
                        </a:rPr>
                        <a:t>4640600108</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CCCCCC"/>
                    </a:solidFill>
                  </a:tcPr>
                </a:tc>
                <a:extLst>
                  <a:ext uri="{0D108BD9-81ED-4DB2-BD59-A6C34878D82A}">
                    <a16:rowId xmlns:a16="http://schemas.microsoft.com/office/drawing/2014/main" val="10005"/>
                  </a:ext>
                </a:extLst>
              </a:tr>
              <a:tr h="270093">
                <a:tc>
                  <a:txBody>
                    <a:bodyPr/>
                    <a:lstStyle/>
                    <a:p>
                      <a:pPr algn="ctr"/>
                      <a:r>
                        <a:rPr lang="en-US" sz="1100" spc="-1" dirty="0">
                          <a:solidFill>
                            <a:srgbClr val="002060"/>
                          </a:solidFill>
                          <a:latin typeface="Arial"/>
                        </a:rPr>
                        <a:t>23185</a:t>
                      </a:r>
                      <a:endParaRPr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a:solidFill>
                            <a:srgbClr val="002060"/>
                          </a:solidFill>
                          <a:latin typeface="Arial"/>
                        </a:rPr>
                        <a:t>JCC</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a:solidFill>
                            <a:srgbClr val="002060"/>
                          </a:solidFill>
                          <a:latin typeface="Arial"/>
                        </a:rPr>
                        <a:t>Paddock Green</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a:solidFill>
                            <a:srgbClr val="002060"/>
                          </a:solidFill>
                          <a:latin typeface="Arial"/>
                        </a:rPr>
                        <a:t>Paddock Green</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100" spc="-1">
                          <a:solidFill>
                            <a:srgbClr val="002060"/>
                          </a:solidFill>
                          <a:latin typeface="Arial"/>
                        </a:rPr>
                        <a:t>R1</a:t>
                      </a:r>
                      <a:endParaRPr sz="110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endParaRPr lang="en-US" sz="1100" dirty="0">
                        <a:solidFill>
                          <a:srgbClr val="002060"/>
                        </a:solidFill>
                      </a:endParaRPr>
                    </a:p>
                  </a:txBody>
                  <a:tcPr marL="81638" marR="81638" marT="41476" marB="41476">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6"/>
                  </a:ext>
                </a:extLst>
              </a:tr>
            </a:tbl>
          </a:graphicData>
        </a:graphic>
      </p:graphicFrame>
      <p:sp>
        <p:nvSpPr>
          <p:cNvPr id="6" name="TextShape 3">
            <a:extLst>
              <a:ext uri="{FF2B5EF4-FFF2-40B4-BE49-F238E27FC236}">
                <a16:creationId xmlns:a16="http://schemas.microsoft.com/office/drawing/2014/main" id="{22BD185B-251C-0E4B-944F-12BBBA73920E}"/>
              </a:ext>
            </a:extLst>
          </p:cNvPr>
          <p:cNvSpPr txBox="1"/>
          <p:nvPr/>
        </p:nvSpPr>
        <p:spPr>
          <a:xfrm>
            <a:off x="3088133" y="4366754"/>
            <a:ext cx="6214683" cy="1341590"/>
          </a:xfrm>
          <a:prstGeom prst="rect">
            <a:avLst/>
          </a:prstGeom>
          <a:noFill/>
          <a:ln>
            <a:noFill/>
          </a:ln>
        </p:spPr>
        <p:txBody>
          <a:bodyPr lIns="81639" tIns="40820" rIns="81639" bIns="40820"/>
          <a:lstStyle/>
          <a:p>
            <a:pPr algn="just"/>
            <a:r>
              <a:rPr lang="en-US" sz="1400" spc="-1" dirty="0"/>
              <a:t>Comparison constraint: </a:t>
            </a:r>
            <a:r>
              <a:rPr lang="en-US" sz="1400" b="1" spc="-1" dirty="0"/>
              <a:t>zoning 2015, James City County </a:t>
            </a:r>
            <a:r>
              <a:rPr lang="en-US" sz="1400" spc="-1" dirty="0"/>
              <a:t>= {A-1, R-1, R-2, R-3, R-4, R-5, R-6, R-7, R-8, LB, B-1, M-1, M-2, RT, PUD, MU, PL, EO}</a:t>
            </a:r>
          </a:p>
          <a:p>
            <a:pPr marL="285750" indent="-285750" algn="just">
              <a:buFont typeface="Arial" pitchFamily="34" charset="0"/>
              <a:buChar char="•"/>
            </a:pPr>
            <a:endParaRPr lang="en-US" sz="1100" spc="-1" dirty="0"/>
          </a:p>
          <a:p>
            <a:pPr marL="285750" indent="-285750" algn="just">
              <a:buFont typeface="Arial" pitchFamily="34" charset="0"/>
              <a:buChar char="•"/>
            </a:pPr>
            <a:r>
              <a:rPr lang="en-US" sz="1100" spc="-1" dirty="0"/>
              <a:t>During Data Profiling issues are described, not “fixed”</a:t>
            </a:r>
            <a:endParaRPr lang="en-US" sz="1100" dirty="0"/>
          </a:p>
          <a:p>
            <a:pPr marL="285750" indent="-285750" algn="just">
              <a:buFont typeface="Arial" pitchFamily="34" charset="0"/>
              <a:buChar char="•"/>
            </a:pPr>
            <a:r>
              <a:rPr lang="en-US" sz="1100" spc="-1" dirty="0"/>
              <a:t>The appropriate fix depends upon the needs of the research</a:t>
            </a:r>
          </a:p>
          <a:p>
            <a:pPr marL="285750" indent="-285750" algn="just">
              <a:buFont typeface="Arial" pitchFamily="34" charset="0"/>
              <a:buChar char="•"/>
            </a:pPr>
            <a:r>
              <a:rPr lang="en-US" sz="1100" spc="-1" dirty="0"/>
              <a:t>It may be appropriate to simply normalize all zoning entries to the </a:t>
            </a:r>
            <a:r>
              <a:rPr lang="en-US" sz="1100" dirty="0"/>
              <a:t>five major categories of zoning: Residential, Mixed Residential-Commercial, Commercial, Industrial, and Special</a:t>
            </a:r>
          </a:p>
          <a:p>
            <a:pPr algn="just"/>
            <a:endParaRPr sz="1400" dirty="0"/>
          </a:p>
        </p:txBody>
      </p:sp>
      <p:sp>
        <p:nvSpPr>
          <p:cNvPr id="7" name="TextBox 6">
            <a:extLst>
              <a:ext uri="{FF2B5EF4-FFF2-40B4-BE49-F238E27FC236}">
                <a16:creationId xmlns:a16="http://schemas.microsoft.com/office/drawing/2014/main" id="{79BDC6EC-9C97-6743-9B13-12AF65FA3A61}"/>
              </a:ext>
            </a:extLst>
          </p:cNvPr>
          <p:cNvSpPr txBox="1"/>
          <p:nvPr/>
        </p:nvSpPr>
        <p:spPr>
          <a:xfrm>
            <a:off x="4765908" y="2037786"/>
            <a:ext cx="2887788" cy="292150"/>
          </a:xfrm>
          <a:prstGeom prst="rect">
            <a:avLst/>
          </a:prstGeom>
          <a:noFill/>
        </p:spPr>
        <p:txBody>
          <a:bodyPr wrap="none" lIns="82945" tIns="41473" rIns="82945" bIns="41473" rtlCol="0">
            <a:spAutoFit/>
          </a:bodyPr>
          <a:lstStyle/>
          <a:p>
            <a:pPr algn="ctr"/>
            <a:r>
              <a:rPr lang="en-US" dirty="0"/>
              <a:t>Pulled from current James City County MLS Data</a:t>
            </a:r>
          </a:p>
        </p:txBody>
      </p:sp>
      <p:sp>
        <p:nvSpPr>
          <p:cNvPr id="8" name="Oval 7">
            <a:extLst>
              <a:ext uri="{FF2B5EF4-FFF2-40B4-BE49-F238E27FC236}">
                <a16:creationId xmlns:a16="http://schemas.microsoft.com/office/drawing/2014/main" id="{161A4777-FC2D-0A4E-BBFB-80CC9180D3C0}"/>
              </a:ext>
            </a:extLst>
          </p:cNvPr>
          <p:cNvSpPr/>
          <p:nvPr/>
        </p:nvSpPr>
        <p:spPr>
          <a:xfrm>
            <a:off x="7448435" y="2344984"/>
            <a:ext cx="764508" cy="1959344"/>
          </a:xfrm>
          <a:prstGeom prst="ellipse">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82945" tIns="41473" rIns="82945" bIns="41473" spcCol="0" rtlCol="0" anchor="ctr"/>
          <a:lstStyle/>
          <a:p>
            <a:pPr algn="ctr"/>
            <a:endParaRPr lang="en-US" sz="1400"/>
          </a:p>
        </p:txBody>
      </p:sp>
      <p:sp>
        <p:nvSpPr>
          <p:cNvPr id="9" name="Down Arrow 8">
            <a:extLst>
              <a:ext uri="{FF2B5EF4-FFF2-40B4-BE49-F238E27FC236}">
                <a16:creationId xmlns:a16="http://schemas.microsoft.com/office/drawing/2014/main" id="{E7EF0E2D-24D3-9E42-8820-D5DEBBD8901E}"/>
              </a:ext>
            </a:extLst>
          </p:cNvPr>
          <p:cNvSpPr/>
          <p:nvPr/>
        </p:nvSpPr>
        <p:spPr>
          <a:xfrm>
            <a:off x="7716042" y="4228151"/>
            <a:ext cx="254836" cy="207720"/>
          </a:xfrm>
          <a:prstGeom prst="downArrow">
            <a:avLst/>
          </a:prstGeom>
          <a:noFill/>
        </p:spPr>
        <p:style>
          <a:lnRef idx="2">
            <a:schemeClr val="accent1">
              <a:shade val="50000"/>
            </a:schemeClr>
          </a:lnRef>
          <a:fillRef idx="1">
            <a:schemeClr val="accent1"/>
          </a:fillRef>
          <a:effectRef idx="0">
            <a:schemeClr val="accent1"/>
          </a:effectRef>
          <a:fontRef idx="minor">
            <a:schemeClr val="lt1"/>
          </a:fontRef>
        </p:style>
        <p:txBody>
          <a:bodyPr lIns="82945" tIns="41473" rIns="82945" bIns="41473" spcCol="0" rtlCol="0" anchor="ctr"/>
          <a:lstStyle/>
          <a:p>
            <a:pPr algn="ctr"/>
            <a:endParaRPr lang="en-US" sz="1400"/>
          </a:p>
        </p:txBody>
      </p:sp>
    </p:spTree>
    <p:extLst>
      <p:ext uri="{BB962C8B-B14F-4D97-AF65-F5344CB8AC3E}">
        <p14:creationId xmlns:p14="http://schemas.microsoft.com/office/powerpoint/2010/main" val="33718776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050FA-8849-BB4C-B2B9-B0457AB81A56}"/>
              </a:ext>
            </a:extLst>
          </p:cNvPr>
          <p:cNvSpPr>
            <a:spLocks noGrp="1"/>
          </p:cNvSpPr>
          <p:nvPr>
            <p:ph type="title"/>
          </p:nvPr>
        </p:nvSpPr>
        <p:spPr/>
        <p:txBody>
          <a:bodyPr/>
          <a:lstStyle/>
          <a:p>
            <a:r>
              <a:rPr lang="en-US" dirty="0"/>
              <a:t>Data Profiling: Issues of Quality</a:t>
            </a:r>
            <a:br>
              <a:rPr lang="en-US" dirty="0"/>
            </a:br>
            <a:r>
              <a:rPr lang="en-US" sz="2800" dirty="0"/>
              <a:t>- </a:t>
            </a:r>
            <a:r>
              <a:rPr lang="en-US" sz="2800" dirty="0">
                <a:solidFill>
                  <a:srgbClr val="FFC000"/>
                </a:solidFill>
              </a:rPr>
              <a:t>“Value” Validity</a:t>
            </a:r>
          </a:p>
        </p:txBody>
      </p:sp>
      <p:pic>
        <p:nvPicPr>
          <p:cNvPr id="5" name="Content Placeholder 4">
            <a:extLst>
              <a:ext uri="{FF2B5EF4-FFF2-40B4-BE49-F238E27FC236}">
                <a16:creationId xmlns:a16="http://schemas.microsoft.com/office/drawing/2014/main" id="{F3E83C61-506F-3349-9229-CA199238B7EA}"/>
              </a:ext>
            </a:extLst>
          </p:cNvPr>
          <p:cNvPicPr>
            <a:picLocks noGrp="1" noChangeAspect="1"/>
          </p:cNvPicPr>
          <p:nvPr>
            <p:ph idx="1"/>
          </p:nvPr>
        </p:nvPicPr>
        <p:blipFill>
          <a:blip r:embed="rId3"/>
          <a:stretch>
            <a:fillRect/>
          </a:stretch>
        </p:blipFill>
        <p:spPr>
          <a:xfrm>
            <a:off x="6419239" y="2731167"/>
            <a:ext cx="3423677" cy="3434866"/>
          </a:xfrm>
        </p:spPr>
      </p:pic>
      <p:pic>
        <p:nvPicPr>
          <p:cNvPr id="7" name="Picture 6">
            <a:extLst>
              <a:ext uri="{FF2B5EF4-FFF2-40B4-BE49-F238E27FC236}">
                <a16:creationId xmlns:a16="http://schemas.microsoft.com/office/drawing/2014/main" id="{C943499B-9697-AE44-9B34-EC45E9C001FD}"/>
              </a:ext>
            </a:extLst>
          </p:cNvPr>
          <p:cNvPicPr>
            <a:picLocks noChangeAspect="1"/>
          </p:cNvPicPr>
          <p:nvPr/>
        </p:nvPicPr>
        <p:blipFill>
          <a:blip r:embed="rId4"/>
          <a:stretch>
            <a:fillRect/>
          </a:stretch>
        </p:blipFill>
        <p:spPr>
          <a:xfrm>
            <a:off x="2137667" y="2731167"/>
            <a:ext cx="3345270" cy="3445795"/>
          </a:xfrm>
          <a:prstGeom prst="rect">
            <a:avLst/>
          </a:prstGeom>
        </p:spPr>
      </p:pic>
      <p:sp>
        <p:nvSpPr>
          <p:cNvPr id="3" name="TextBox 2">
            <a:extLst>
              <a:ext uri="{FF2B5EF4-FFF2-40B4-BE49-F238E27FC236}">
                <a16:creationId xmlns:a16="http://schemas.microsoft.com/office/drawing/2014/main" id="{CB8E2AC3-80D0-AF4C-9554-9D5B2176766A}"/>
              </a:ext>
            </a:extLst>
          </p:cNvPr>
          <p:cNvSpPr txBox="1"/>
          <p:nvPr/>
        </p:nvSpPr>
        <p:spPr>
          <a:xfrm>
            <a:off x="1295457" y="2009273"/>
            <a:ext cx="9748181" cy="369332"/>
          </a:xfrm>
          <a:prstGeom prst="rect">
            <a:avLst/>
          </a:prstGeom>
          <a:noFill/>
        </p:spPr>
        <p:txBody>
          <a:bodyPr wrap="none" rtlCol="0">
            <a:spAutoFit/>
          </a:bodyPr>
          <a:lstStyle/>
          <a:p>
            <a:r>
              <a:rPr lang="en-US" dirty="0"/>
              <a:t>When possible, very helpful to determine ‘when’ and ‘where’ errors have been made.</a:t>
            </a:r>
          </a:p>
        </p:txBody>
      </p:sp>
    </p:spTree>
    <p:extLst>
      <p:ext uri="{BB962C8B-B14F-4D97-AF65-F5344CB8AC3E}">
        <p14:creationId xmlns:p14="http://schemas.microsoft.com/office/powerpoint/2010/main" val="21174477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44D91-3FA5-F746-A8E4-F14D90B7881D}"/>
              </a:ext>
            </a:extLst>
          </p:cNvPr>
          <p:cNvSpPr>
            <a:spLocks noGrp="1"/>
          </p:cNvSpPr>
          <p:nvPr>
            <p:ph type="title"/>
          </p:nvPr>
        </p:nvSpPr>
        <p:spPr/>
        <p:txBody>
          <a:bodyPr>
            <a:normAutofit/>
          </a:bodyPr>
          <a:lstStyle/>
          <a:p>
            <a:r>
              <a:rPr lang="en-US" dirty="0"/>
              <a:t>Data Profiling: Issues of Quality</a:t>
            </a:r>
            <a:br>
              <a:rPr lang="en-US" dirty="0"/>
            </a:br>
            <a:r>
              <a:rPr lang="en-US" sz="2800" dirty="0"/>
              <a:t>- </a:t>
            </a:r>
            <a:r>
              <a:rPr lang="en-US" sz="2800" dirty="0">
                <a:solidFill>
                  <a:srgbClr val="FFFF00"/>
                </a:solidFill>
              </a:rPr>
              <a:t>Record</a:t>
            </a:r>
            <a:r>
              <a:rPr lang="en-US" sz="2800" dirty="0"/>
              <a:t> </a:t>
            </a:r>
            <a:r>
              <a:rPr lang="en-US" sz="2800" dirty="0">
                <a:solidFill>
                  <a:srgbClr val="FFC000"/>
                </a:solidFill>
              </a:rPr>
              <a:t>Consistency</a:t>
            </a:r>
            <a:endParaRPr lang="en-US" dirty="0">
              <a:solidFill>
                <a:srgbClr val="FFC000"/>
              </a:solidFill>
            </a:endParaRPr>
          </a:p>
        </p:txBody>
      </p:sp>
      <p:sp>
        <p:nvSpPr>
          <p:cNvPr id="3" name="Content Placeholder 2">
            <a:extLst>
              <a:ext uri="{FF2B5EF4-FFF2-40B4-BE49-F238E27FC236}">
                <a16:creationId xmlns:a16="http://schemas.microsoft.com/office/drawing/2014/main" id="{C7C499F9-B27E-F149-9D70-AAFF56B118C3}"/>
              </a:ext>
            </a:extLst>
          </p:cNvPr>
          <p:cNvSpPr>
            <a:spLocks noGrp="1"/>
          </p:cNvSpPr>
          <p:nvPr>
            <p:ph idx="1"/>
          </p:nvPr>
        </p:nvSpPr>
        <p:spPr>
          <a:xfrm>
            <a:off x="838200" y="1853248"/>
            <a:ext cx="10515600" cy="3612369"/>
          </a:xfrm>
        </p:spPr>
        <p:txBody>
          <a:bodyPr>
            <a:normAutofit fontScale="70000" lnSpcReduction="20000"/>
          </a:bodyPr>
          <a:lstStyle/>
          <a:p>
            <a:pPr lvl="1"/>
            <a:r>
              <a:rPr lang="en-US" sz="2800" dirty="0"/>
              <a:t>a measure of the degree to which two or more data attributes satisfy a well-defined dependency constraint – relationship validation</a:t>
            </a:r>
          </a:p>
          <a:p>
            <a:pPr lvl="1"/>
            <a:endParaRPr lang="en-US" dirty="0"/>
          </a:p>
          <a:p>
            <a:pPr lvl="1"/>
            <a:r>
              <a:rPr lang="en-US" sz="2800" dirty="0"/>
              <a:t>A simple consistency check might be: </a:t>
            </a:r>
          </a:p>
          <a:p>
            <a:pPr lvl="2"/>
            <a:endParaRPr lang="en-US" sz="1800" dirty="0"/>
          </a:p>
          <a:p>
            <a:pPr lvl="2"/>
            <a:r>
              <a:rPr lang="en-US" sz="1800" dirty="0"/>
              <a:t>a location disagreement like a zip-code that does not agree with a state code</a:t>
            </a:r>
          </a:p>
          <a:p>
            <a:pPr lvl="2"/>
            <a:r>
              <a:rPr lang="en-US" sz="1800" dirty="0"/>
              <a:t>a male who is also pregnant</a:t>
            </a:r>
            <a:endParaRPr lang="en-US" sz="2400" dirty="0"/>
          </a:p>
          <a:p>
            <a:pPr lvl="1"/>
            <a:endParaRPr lang="en-US" sz="2800" dirty="0"/>
          </a:p>
          <a:p>
            <a:pPr lvl="1"/>
            <a:r>
              <a:rPr lang="en-US" sz="2800" dirty="0"/>
              <a:t>A slightly more complicated example might be:</a:t>
            </a:r>
          </a:p>
          <a:p>
            <a:pPr lvl="2"/>
            <a:endParaRPr lang="en-US" sz="2400" dirty="0"/>
          </a:p>
          <a:p>
            <a:pPr lvl="2"/>
            <a:r>
              <a:rPr lang="en-US" sz="1800" dirty="0"/>
              <a:t>A student categorized as ‘Inactive’ or ‘Not enrolled’ but not having an entry for withdrawal date</a:t>
            </a:r>
          </a:p>
          <a:p>
            <a:pPr lvl="1"/>
            <a:endParaRPr lang="en-US" sz="2800" dirty="0"/>
          </a:p>
          <a:p>
            <a:pPr lvl="1"/>
            <a:endParaRPr lang="en-US" sz="2800" dirty="0"/>
          </a:p>
        </p:txBody>
      </p:sp>
      <p:sp>
        <p:nvSpPr>
          <p:cNvPr id="5" name="Rectangle 1">
            <a:extLst>
              <a:ext uri="{FF2B5EF4-FFF2-40B4-BE49-F238E27FC236}">
                <a16:creationId xmlns:a16="http://schemas.microsoft.com/office/drawing/2014/main" id="{DA335498-141F-DE4F-8F2B-15AA5DA4A375}"/>
              </a:ext>
            </a:extLst>
          </p:cNvPr>
          <p:cNvSpPr>
            <a:spLocks noChangeArrowheads="1"/>
          </p:cNvSpPr>
          <p:nvPr/>
        </p:nvSpPr>
        <p:spPr bwMode="auto">
          <a:xfrm>
            <a:off x="837883" y="3105083"/>
            <a:ext cx="1344404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411122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BE10E-C893-D64B-992D-6D4D557643BB}"/>
              </a:ext>
            </a:extLst>
          </p:cNvPr>
          <p:cNvSpPr>
            <a:spLocks noGrp="1"/>
          </p:cNvSpPr>
          <p:nvPr>
            <p:ph type="title"/>
          </p:nvPr>
        </p:nvSpPr>
        <p:spPr/>
        <p:txBody>
          <a:bodyPr/>
          <a:lstStyle/>
          <a:p>
            <a:r>
              <a:rPr lang="en-US" dirty="0"/>
              <a:t>Data Profiling: Issues of Quality</a:t>
            </a:r>
            <a:br>
              <a:rPr lang="en-US" dirty="0"/>
            </a:br>
            <a:r>
              <a:rPr lang="en-US" sz="2800" dirty="0"/>
              <a:t>- </a:t>
            </a:r>
            <a:r>
              <a:rPr lang="en-US" sz="2800" dirty="0">
                <a:solidFill>
                  <a:srgbClr val="FFFF00"/>
                </a:solidFill>
              </a:rPr>
              <a:t>Record</a:t>
            </a:r>
            <a:r>
              <a:rPr lang="en-US" sz="2800" dirty="0"/>
              <a:t> </a:t>
            </a:r>
            <a:r>
              <a:rPr lang="en-US" sz="2800" dirty="0">
                <a:solidFill>
                  <a:srgbClr val="FFC000"/>
                </a:solidFill>
              </a:rPr>
              <a:t>Consistency</a:t>
            </a:r>
            <a:endParaRPr lang="en-US" dirty="0">
              <a:solidFill>
                <a:srgbClr val="FFC000"/>
              </a:solidFill>
            </a:endParaRPr>
          </a:p>
        </p:txBody>
      </p:sp>
      <p:pic>
        <p:nvPicPr>
          <p:cNvPr id="5" name="Content Placeholder 4">
            <a:extLst>
              <a:ext uri="{FF2B5EF4-FFF2-40B4-BE49-F238E27FC236}">
                <a16:creationId xmlns:a16="http://schemas.microsoft.com/office/drawing/2014/main" id="{990C8EF5-DC2C-3044-82AF-3F9282CEDFED}"/>
              </a:ext>
            </a:extLst>
          </p:cNvPr>
          <p:cNvPicPr>
            <a:picLocks noGrp="1" noChangeAspect="1"/>
          </p:cNvPicPr>
          <p:nvPr>
            <p:ph idx="1"/>
          </p:nvPr>
        </p:nvPicPr>
        <p:blipFill>
          <a:blip r:embed="rId3"/>
          <a:stretch>
            <a:fillRect/>
          </a:stretch>
        </p:blipFill>
        <p:spPr>
          <a:xfrm>
            <a:off x="6293931" y="2170884"/>
            <a:ext cx="4135439" cy="4195762"/>
          </a:xfrm>
        </p:spPr>
      </p:pic>
      <p:pic>
        <p:nvPicPr>
          <p:cNvPr id="7" name="Picture 6">
            <a:extLst>
              <a:ext uri="{FF2B5EF4-FFF2-40B4-BE49-F238E27FC236}">
                <a16:creationId xmlns:a16="http://schemas.microsoft.com/office/drawing/2014/main" id="{492D98D5-FCAB-9446-8680-486367A9CF58}"/>
              </a:ext>
            </a:extLst>
          </p:cNvPr>
          <p:cNvPicPr>
            <a:picLocks noChangeAspect="1"/>
          </p:cNvPicPr>
          <p:nvPr/>
        </p:nvPicPr>
        <p:blipFill>
          <a:blip r:embed="rId4"/>
          <a:stretch>
            <a:fillRect/>
          </a:stretch>
        </p:blipFill>
        <p:spPr>
          <a:xfrm>
            <a:off x="1754030" y="2162952"/>
            <a:ext cx="4012926" cy="4203694"/>
          </a:xfrm>
          <a:prstGeom prst="rect">
            <a:avLst/>
          </a:prstGeom>
        </p:spPr>
      </p:pic>
      <p:sp>
        <p:nvSpPr>
          <p:cNvPr id="8" name="Rectangle 7">
            <a:extLst>
              <a:ext uri="{FF2B5EF4-FFF2-40B4-BE49-F238E27FC236}">
                <a16:creationId xmlns:a16="http://schemas.microsoft.com/office/drawing/2014/main" id="{2B0754A9-FFED-5F4F-B190-86FDF35FB888}"/>
              </a:ext>
            </a:extLst>
          </p:cNvPr>
          <p:cNvSpPr/>
          <p:nvPr/>
        </p:nvSpPr>
        <p:spPr>
          <a:xfrm>
            <a:off x="0" y="1711973"/>
            <a:ext cx="12192000" cy="369332"/>
          </a:xfrm>
          <a:prstGeom prst="rect">
            <a:avLst/>
          </a:prstGeom>
        </p:spPr>
        <p:txBody>
          <a:bodyPr wrap="square">
            <a:spAutoFit/>
          </a:bodyPr>
          <a:lstStyle/>
          <a:p>
            <a:pPr algn="ctr"/>
            <a:r>
              <a:rPr lang="en-US" b="0" i="0" dirty="0">
                <a:effectLst/>
                <a:latin typeface="Arial" panose="020B0604020202020204" pitchFamily="34" charset="0"/>
              </a:rPr>
              <a:t>A record is inconsistent when active status is ”I”, but there is no exit code and exit date.</a:t>
            </a:r>
            <a:endParaRPr lang="en-US" dirty="0"/>
          </a:p>
        </p:txBody>
      </p:sp>
    </p:spTree>
    <p:extLst>
      <p:ext uri="{BB962C8B-B14F-4D97-AF65-F5344CB8AC3E}">
        <p14:creationId xmlns:p14="http://schemas.microsoft.com/office/powerpoint/2010/main" val="22653677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77279-BA96-0042-96C8-9979A0E4E64A}"/>
              </a:ext>
            </a:extLst>
          </p:cNvPr>
          <p:cNvSpPr>
            <a:spLocks noGrp="1"/>
          </p:cNvSpPr>
          <p:nvPr>
            <p:ph type="title"/>
          </p:nvPr>
        </p:nvSpPr>
        <p:spPr/>
        <p:txBody>
          <a:bodyPr/>
          <a:lstStyle/>
          <a:p>
            <a:r>
              <a:rPr lang="en-US" dirty="0"/>
              <a:t>Data Profiling: Issues of Quality</a:t>
            </a:r>
            <a:br>
              <a:rPr lang="en-US" dirty="0"/>
            </a:br>
            <a:r>
              <a:rPr lang="en-US" sz="2800" dirty="0"/>
              <a:t>- </a:t>
            </a:r>
            <a:r>
              <a:rPr lang="en-US" sz="2800" dirty="0">
                <a:solidFill>
                  <a:srgbClr val="FFFF00"/>
                </a:solidFill>
              </a:rPr>
              <a:t>Longitudinal</a:t>
            </a:r>
            <a:r>
              <a:rPr lang="en-US" sz="2800" dirty="0"/>
              <a:t> </a:t>
            </a:r>
            <a:r>
              <a:rPr lang="en-US" sz="2800" dirty="0">
                <a:solidFill>
                  <a:srgbClr val="FFC000"/>
                </a:solidFill>
              </a:rPr>
              <a:t>Consistency</a:t>
            </a:r>
            <a:endParaRPr lang="en-US" dirty="0">
              <a:solidFill>
                <a:srgbClr val="FFC000"/>
              </a:solidFill>
            </a:endParaRPr>
          </a:p>
        </p:txBody>
      </p:sp>
      <p:sp>
        <p:nvSpPr>
          <p:cNvPr id="3" name="Content Placeholder 2">
            <a:extLst>
              <a:ext uri="{FF2B5EF4-FFF2-40B4-BE49-F238E27FC236}">
                <a16:creationId xmlns:a16="http://schemas.microsoft.com/office/drawing/2014/main" id="{B44CB3E4-C929-6242-8A5F-C80BB98D930B}"/>
              </a:ext>
            </a:extLst>
          </p:cNvPr>
          <p:cNvSpPr>
            <a:spLocks noGrp="1"/>
          </p:cNvSpPr>
          <p:nvPr>
            <p:ph idx="1"/>
          </p:nvPr>
        </p:nvSpPr>
        <p:spPr/>
        <p:txBody>
          <a:bodyPr/>
          <a:lstStyle/>
          <a:p>
            <a:r>
              <a:rPr lang="en-US" dirty="0"/>
              <a:t>An inconsistency in the data when checked over time (longitudinally)</a:t>
            </a:r>
          </a:p>
          <a:p>
            <a:pPr lvl="1"/>
            <a:r>
              <a:rPr lang="en-US" dirty="0"/>
              <a:t>to see if the same value is recorded for every new record when it should be (i.e.  birthdate and other demographics)</a:t>
            </a:r>
          </a:p>
          <a:p>
            <a:r>
              <a:rPr lang="en-US" dirty="0"/>
              <a:t>Some pseudocode might be:</a:t>
            </a:r>
          </a:p>
          <a:p>
            <a:pPr lvl="1"/>
            <a:r>
              <a:rPr lang="en-US" dirty="0"/>
              <a:t>count students from student records joined to itself on ‘</a:t>
            </a:r>
            <a:r>
              <a:rPr lang="en-US" dirty="0" err="1"/>
              <a:t>student_id</a:t>
            </a:r>
            <a:r>
              <a:rPr lang="en-US" dirty="0"/>
              <a:t>’ where ‘gender’ does not match</a:t>
            </a:r>
            <a:endParaRPr lang="en-US" sz="3200" dirty="0"/>
          </a:p>
          <a:p>
            <a:endParaRPr lang="en-US" dirty="0"/>
          </a:p>
        </p:txBody>
      </p:sp>
      <p:sp>
        <p:nvSpPr>
          <p:cNvPr id="4" name="TextBox 3">
            <a:extLst>
              <a:ext uri="{FF2B5EF4-FFF2-40B4-BE49-F238E27FC236}">
                <a16:creationId xmlns:a16="http://schemas.microsoft.com/office/drawing/2014/main" id="{EA0384B9-0DE6-1448-8522-5FF8D0DFE46C}"/>
              </a:ext>
            </a:extLst>
          </p:cNvPr>
          <p:cNvSpPr txBox="1"/>
          <p:nvPr/>
        </p:nvSpPr>
        <p:spPr>
          <a:xfrm>
            <a:off x="4558781" y="4665264"/>
            <a:ext cx="2866619" cy="646331"/>
          </a:xfrm>
          <a:prstGeom prst="rect">
            <a:avLst/>
          </a:prstGeom>
          <a:noFill/>
        </p:spPr>
        <p:txBody>
          <a:bodyPr wrap="none" rtlCol="0">
            <a:spAutoFit/>
          </a:bodyPr>
          <a:lstStyle/>
          <a:p>
            <a:r>
              <a:rPr lang="en-US" sz="3600" dirty="0"/>
              <a:t>Demographics</a:t>
            </a:r>
          </a:p>
        </p:txBody>
      </p:sp>
      <p:sp>
        <p:nvSpPr>
          <p:cNvPr id="5" name="Down Arrow 4">
            <a:extLst>
              <a:ext uri="{FF2B5EF4-FFF2-40B4-BE49-F238E27FC236}">
                <a16:creationId xmlns:a16="http://schemas.microsoft.com/office/drawing/2014/main" id="{405E66CC-40D5-5D49-B8CB-497D4F9357BF}"/>
              </a:ext>
            </a:extLst>
          </p:cNvPr>
          <p:cNvSpPr/>
          <p:nvPr/>
        </p:nvSpPr>
        <p:spPr>
          <a:xfrm>
            <a:off x="5140035" y="5311596"/>
            <a:ext cx="1704109" cy="86536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Time</a:t>
            </a:r>
          </a:p>
        </p:txBody>
      </p:sp>
    </p:spTree>
    <p:extLst>
      <p:ext uri="{BB962C8B-B14F-4D97-AF65-F5344CB8AC3E}">
        <p14:creationId xmlns:p14="http://schemas.microsoft.com/office/powerpoint/2010/main" val="21900635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E965-4452-2B4E-8995-F34DBAD8CA3A}"/>
              </a:ext>
            </a:extLst>
          </p:cNvPr>
          <p:cNvSpPr>
            <a:spLocks noGrp="1"/>
          </p:cNvSpPr>
          <p:nvPr>
            <p:ph type="title"/>
          </p:nvPr>
        </p:nvSpPr>
        <p:spPr/>
        <p:txBody>
          <a:bodyPr/>
          <a:lstStyle/>
          <a:p>
            <a:r>
              <a:rPr lang="en-US" dirty="0"/>
              <a:t>Data Repurposing</a:t>
            </a:r>
            <a:br>
              <a:rPr lang="en-US" dirty="0"/>
            </a:br>
            <a:r>
              <a:rPr lang="en-US" sz="2800" dirty="0"/>
              <a:t>- Locating the Discussion</a:t>
            </a:r>
            <a:endParaRPr lang="en-US" dirty="0"/>
          </a:p>
        </p:txBody>
      </p:sp>
      <p:cxnSp>
        <p:nvCxnSpPr>
          <p:cNvPr id="4" name="Straight Arrow Connector 3">
            <a:extLst>
              <a:ext uri="{FF2B5EF4-FFF2-40B4-BE49-F238E27FC236}">
                <a16:creationId xmlns:a16="http://schemas.microsoft.com/office/drawing/2014/main" id="{66F1DECB-FE79-A047-B320-F074DEF0F60B}"/>
              </a:ext>
            </a:extLst>
          </p:cNvPr>
          <p:cNvCxnSpPr/>
          <p:nvPr/>
        </p:nvCxnSpPr>
        <p:spPr>
          <a:xfrm flipH="1">
            <a:off x="4594861" y="2703917"/>
            <a:ext cx="1186961" cy="0"/>
          </a:xfrm>
          <a:prstGeom prst="straightConnector1">
            <a:avLst/>
          </a:prstGeom>
          <a:ln w="41275">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9A087468-D72E-6141-B42D-5FEE2442C9A4}"/>
              </a:ext>
            </a:extLst>
          </p:cNvPr>
          <p:cNvCxnSpPr/>
          <p:nvPr/>
        </p:nvCxnSpPr>
        <p:spPr>
          <a:xfrm flipH="1">
            <a:off x="6277709" y="2706698"/>
            <a:ext cx="1186961" cy="0"/>
          </a:xfrm>
          <a:prstGeom prst="straightConnector1">
            <a:avLst/>
          </a:prstGeom>
          <a:ln w="41275">
            <a:headEnd type="triangle"/>
            <a:tailEnd type="triangle"/>
          </a:ln>
        </p:spPr>
        <p:style>
          <a:lnRef idx="1">
            <a:schemeClr val="accent1"/>
          </a:lnRef>
          <a:fillRef idx="0">
            <a:schemeClr val="accent1"/>
          </a:fillRef>
          <a:effectRef idx="0">
            <a:schemeClr val="accent1"/>
          </a:effectRef>
          <a:fontRef idx="minor">
            <a:schemeClr val="tx1"/>
          </a:fontRef>
        </p:style>
      </p:cxnSp>
      <p:sp>
        <p:nvSpPr>
          <p:cNvPr id="6" name="Rounded Rectangle 5">
            <a:extLst>
              <a:ext uri="{FF2B5EF4-FFF2-40B4-BE49-F238E27FC236}">
                <a16:creationId xmlns:a16="http://schemas.microsoft.com/office/drawing/2014/main" id="{48416DCC-76AE-024B-B859-7AC16E94ACBD}"/>
              </a:ext>
            </a:extLst>
          </p:cNvPr>
          <p:cNvSpPr/>
          <p:nvPr/>
        </p:nvSpPr>
        <p:spPr>
          <a:xfrm>
            <a:off x="7145242" y="1963253"/>
            <a:ext cx="3236181" cy="2472856"/>
          </a:xfrm>
          <a:prstGeom prst="round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nvGrpSpPr>
          <p:cNvPr id="7" name="Group 6">
            <a:extLst>
              <a:ext uri="{FF2B5EF4-FFF2-40B4-BE49-F238E27FC236}">
                <a16:creationId xmlns:a16="http://schemas.microsoft.com/office/drawing/2014/main" id="{DE3E216E-9533-F64E-ABD2-2B2BBE3CC208}"/>
              </a:ext>
            </a:extLst>
          </p:cNvPr>
          <p:cNvGrpSpPr/>
          <p:nvPr/>
        </p:nvGrpSpPr>
        <p:grpSpPr>
          <a:xfrm>
            <a:off x="5899639" y="2344912"/>
            <a:ext cx="268917" cy="723573"/>
            <a:chOff x="6013938" y="2941979"/>
            <a:chExt cx="268917" cy="723573"/>
          </a:xfrm>
        </p:grpSpPr>
        <p:sp>
          <p:nvSpPr>
            <p:cNvPr id="8" name="Smiley Face 7">
              <a:extLst>
                <a:ext uri="{FF2B5EF4-FFF2-40B4-BE49-F238E27FC236}">
                  <a16:creationId xmlns:a16="http://schemas.microsoft.com/office/drawing/2014/main" id="{1AD5E661-27E8-424A-9D4F-9714419F089C}"/>
                </a:ext>
              </a:extLst>
            </p:cNvPr>
            <p:cNvSpPr/>
            <p:nvPr/>
          </p:nvSpPr>
          <p:spPr>
            <a:xfrm>
              <a:off x="6013938" y="2941979"/>
              <a:ext cx="268917" cy="268421"/>
            </a:xfrm>
            <a:prstGeom prst="smileyFace">
              <a:avLst/>
            </a:prstGeom>
            <a:solidFill>
              <a:srgbClr val="FFFFFF"/>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9" name="Straight Connector 8">
              <a:extLst>
                <a:ext uri="{FF2B5EF4-FFF2-40B4-BE49-F238E27FC236}">
                  <a16:creationId xmlns:a16="http://schemas.microsoft.com/office/drawing/2014/main" id="{4D1208BA-4691-7046-9DF7-FB59E6D06E49}"/>
                </a:ext>
              </a:extLst>
            </p:cNvPr>
            <p:cNvCxnSpPr/>
            <p:nvPr/>
          </p:nvCxnSpPr>
          <p:spPr>
            <a:xfrm>
              <a:off x="6145536" y="3210403"/>
              <a:ext cx="0" cy="26258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13D8C77-6845-8240-B636-180FDF0F1085}"/>
                </a:ext>
              </a:extLst>
            </p:cNvPr>
            <p:cNvCxnSpPr/>
            <p:nvPr/>
          </p:nvCxnSpPr>
          <p:spPr>
            <a:xfrm flipH="1">
              <a:off x="6013938" y="3472989"/>
              <a:ext cx="131598" cy="192563"/>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945CCC0-984B-4641-A9C5-3C0882EA0F8E}"/>
                </a:ext>
              </a:extLst>
            </p:cNvPr>
            <p:cNvCxnSpPr/>
            <p:nvPr/>
          </p:nvCxnSpPr>
          <p:spPr>
            <a:xfrm>
              <a:off x="6145536" y="3472989"/>
              <a:ext cx="131598" cy="192563"/>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02D9B15-F310-344F-AF71-3D10CE37827D}"/>
                </a:ext>
              </a:extLst>
            </p:cNvPr>
            <p:cNvCxnSpPr/>
            <p:nvPr/>
          </p:nvCxnSpPr>
          <p:spPr>
            <a:xfrm>
              <a:off x="6029672" y="3303767"/>
              <a:ext cx="231727"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pSp>
      <p:pic>
        <p:nvPicPr>
          <p:cNvPr id="13" name="Picture 12">
            <a:extLst>
              <a:ext uri="{FF2B5EF4-FFF2-40B4-BE49-F238E27FC236}">
                <a16:creationId xmlns:a16="http://schemas.microsoft.com/office/drawing/2014/main" id="{603EF902-C5C5-0145-9002-67003F00ACD6}"/>
              </a:ext>
            </a:extLst>
          </p:cNvPr>
          <p:cNvPicPr>
            <a:picLocks noChangeAspect="1"/>
          </p:cNvPicPr>
          <p:nvPr/>
        </p:nvPicPr>
        <p:blipFill>
          <a:blip r:embed="rId2"/>
          <a:stretch>
            <a:fillRect/>
          </a:stretch>
        </p:blipFill>
        <p:spPr>
          <a:xfrm>
            <a:off x="7027985" y="2549683"/>
            <a:ext cx="250415" cy="250415"/>
          </a:xfrm>
          <a:prstGeom prst="rect">
            <a:avLst/>
          </a:prstGeom>
          <a:noFill/>
        </p:spPr>
      </p:pic>
      <p:sp>
        <p:nvSpPr>
          <p:cNvPr id="14" name="Rounded Rectangle 13">
            <a:extLst>
              <a:ext uri="{FF2B5EF4-FFF2-40B4-BE49-F238E27FC236}">
                <a16:creationId xmlns:a16="http://schemas.microsoft.com/office/drawing/2014/main" id="{AE2F35F4-9729-A848-AD1A-C0679A04AD04}"/>
              </a:ext>
            </a:extLst>
          </p:cNvPr>
          <p:cNvSpPr/>
          <p:nvPr/>
        </p:nvSpPr>
        <p:spPr>
          <a:xfrm>
            <a:off x="7531249" y="2344911"/>
            <a:ext cx="1081454" cy="7235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Dataset</a:t>
            </a:r>
          </a:p>
        </p:txBody>
      </p:sp>
      <p:sp>
        <p:nvSpPr>
          <p:cNvPr id="15" name="TextBox 14">
            <a:extLst>
              <a:ext uri="{FF2B5EF4-FFF2-40B4-BE49-F238E27FC236}">
                <a16:creationId xmlns:a16="http://schemas.microsoft.com/office/drawing/2014/main" id="{F3C58D38-A83D-8244-880A-DD50FDA87B1E}"/>
              </a:ext>
            </a:extLst>
          </p:cNvPr>
          <p:cNvSpPr txBox="1"/>
          <p:nvPr/>
        </p:nvSpPr>
        <p:spPr>
          <a:xfrm>
            <a:off x="5736806" y="4175948"/>
            <a:ext cx="639919" cy="1015663"/>
          </a:xfrm>
          <a:prstGeom prst="rect">
            <a:avLst/>
          </a:prstGeom>
          <a:noFill/>
        </p:spPr>
        <p:txBody>
          <a:bodyPr wrap="none" rtlCol="0">
            <a:spAutoFit/>
          </a:bodyPr>
          <a:lstStyle/>
          <a:p>
            <a:r>
              <a:rPr lang="en-US" sz="6000" dirty="0">
                <a:solidFill>
                  <a:schemeClr val="accent1"/>
                </a:solidFill>
              </a:rPr>
              <a:t>?</a:t>
            </a:r>
          </a:p>
        </p:txBody>
      </p:sp>
      <p:cxnSp>
        <p:nvCxnSpPr>
          <p:cNvPr id="16" name="Straight Arrow Connector 15">
            <a:extLst>
              <a:ext uri="{FF2B5EF4-FFF2-40B4-BE49-F238E27FC236}">
                <a16:creationId xmlns:a16="http://schemas.microsoft.com/office/drawing/2014/main" id="{5245ED14-1FC3-B640-8291-CE5D1B07D751}"/>
              </a:ext>
            </a:extLst>
          </p:cNvPr>
          <p:cNvCxnSpPr/>
          <p:nvPr/>
        </p:nvCxnSpPr>
        <p:spPr>
          <a:xfrm flipH="1">
            <a:off x="6025507" y="3199681"/>
            <a:ext cx="5729" cy="1082972"/>
          </a:xfrm>
          <a:prstGeom prst="straightConnector1">
            <a:avLst/>
          </a:prstGeom>
          <a:ln w="41275">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47B6DC8C-C668-C24F-909F-D11CD1894963}"/>
              </a:ext>
            </a:extLst>
          </p:cNvPr>
          <p:cNvSpPr/>
          <p:nvPr/>
        </p:nvSpPr>
        <p:spPr>
          <a:xfrm>
            <a:off x="8213813" y="3433057"/>
            <a:ext cx="1081454" cy="7235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Dataset</a:t>
            </a:r>
          </a:p>
        </p:txBody>
      </p:sp>
      <p:sp>
        <p:nvSpPr>
          <p:cNvPr id="18" name="Rounded Rectangle 17">
            <a:extLst>
              <a:ext uri="{FF2B5EF4-FFF2-40B4-BE49-F238E27FC236}">
                <a16:creationId xmlns:a16="http://schemas.microsoft.com/office/drawing/2014/main" id="{A1EADE62-2659-D94E-879A-EE1CB40FA32E}"/>
              </a:ext>
            </a:extLst>
          </p:cNvPr>
          <p:cNvSpPr/>
          <p:nvPr/>
        </p:nvSpPr>
        <p:spPr>
          <a:xfrm>
            <a:off x="8865552" y="2344911"/>
            <a:ext cx="1081454" cy="7235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Dataset</a:t>
            </a:r>
          </a:p>
        </p:txBody>
      </p:sp>
      <p:sp>
        <p:nvSpPr>
          <p:cNvPr id="19" name="TextBox 18">
            <a:extLst>
              <a:ext uri="{FF2B5EF4-FFF2-40B4-BE49-F238E27FC236}">
                <a16:creationId xmlns:a16="http://schemas.microsoft.com/office/drawing/2014/main" id="{2CF2C98D-6D41-A644-BE0D-293C14CB8C9E}"/>
              </a:ext>
            </a:extLst>
          </p:cNvPr>
          <p:cNvSpPr txBox="1"/>
          <p:nvPr/>
        </p:nvSpPr>
        <p:spPr>
          <a:xfrm>
            <a:off x="7792893" y="2118838"/>
            <a:ext cx="583814" cy="261610"/>
          </a:xfrm>
          <a:prstGeom prst="rect">
            <a:avLst/>
          </a:prstGeom>
          <a:noFill/>
        </p:spPr>
        <p:txBody>
          <a:bodyPr wrap="none" rtlCol="0">
            <a:spAutoFit/>
          </a:bodyPr>
          <a:lstStyle/>
          <a:p>
            <a:r>
              <a:rPr lang="en-US" sz="1100"/>
              <a:t>HIPPA</a:t>
            </a:r>
          </a:p>
        </p:txBody>
      </p:sp>
      <p:sp>
        <p:nvSpPr>
          <p:cNvPr id="20" name="TextBox 19">
            <a:extLst>
              <a:ext uri="{FF2B5EF4-FFF2-40B4-BE49-F238E27FC236}">
                <a16:creationId xmlns:a16="http://schemas.microsoft.com/office/drawing/2014/main" id="{6A041723-ABDE-FA44-906A-71AF6F4E4F83}"/>
              </a:ext>
            </a:extLst>
          </p:cNvPr>
          <p:cNvSpPr txBox="1"/>
          <p:nvPr/>
        </p:nvSpPr>
        <p:spPr>
          <a:xfrm>
            <a:off x="9119982" y="2118838"/>
            <a:ext cx="601447" cy="261610"/>
          </a:xfrm>
          <a:prstGeom prst="rect">
            <a:avLst/>
          </a:prstGeom>
          <a:noFill/>
        </p:spPr>
        <p:txBody>
          <a:bodyPr wrap="none" rtlCol="0">
            <a:spAutoFit/>
          </a:bodyPr>
          <a:lstStyle/>
          <a:p>
            <a:r>
              <a:rPr lang="en-US" sz="1100" dirty="0"/>
              <a:t>FERPA</a:t>
            </a:r>
          </a:p>
        </p:txBody>
      </p:sp>
      <p:sp>
        <p:nvSpPr>
          <p:cNvPr id="21" name="TextBox 20">
            <a:extLst>
              <a:ext uri="{FF2B5EF4-FFF2-40B4-BE49-F238E27FC236}">
                <a16:creationId xmlns:a16="http://schemas.microsoft.com/office/drawing/2014/main" id="{7ECC09A9-C884-D44F-8A9D-12D7328B1BDB}"/>
              </a:ext>
            </a:extLst>
          </p:cNvPr>
          <p:cNvSpPr txBox="1"/>
          <p:nvPr/>
        </p:nvSpPr>
        <p:spPr>
          <a:xfrm>
            <a:off x="8361659" y="3199681"/>
            <a:ext cx="856325" cy="261610"/>
          </a:xfrm>
          <a:prstGeom prst="rect">
            <a:avLst/>
          </a:prstGeom>
          <a:noFill/>
        </p:spPr>
        <p:txBody>
          <a:bodyPr wrap="none" rtlCol="0">
            <a:spAutoFit/>
          </a:bodyPr>
          <a:lstStyle/>
          <a:p>
            <a:r>
              <a:rPr lang="en-US" sz="1100" dirty="0"/>
              <a:t>State Law</a:t>
            </a:r>
          </a:p>
        </p:txBody>
      </p:sp>
      <p:cxnSp>
        <p:nvCxnSpPr>
          <p:cNvPr id="22" name="Elbow Connector 21">
            <a:extLst>
              <a:ext uri="{FF2B5EF4-FFF2-40B4-BE49-F238E27FC236}">
                <a16:creationId xmlns:a16="http://schemas.microsoft.com/office/drawing/2014/main" id="{A0A71F62-9615-C141-8C1C-323CA5B3D2C4}"/>
              </a:ext>
            </a:extLst>
          </p:cNvPr>
          <p:cNvCxnSpPr>
            <a:stCxn id="18" idx="2"/>
            <a:endCxn id="17" idx="3"/>
          </p:cNvCxnSpPr>
          <p:nvPr/>
        </p:nvCxnSpPr>
        <p:spPr>
          <a:xfrm rot="5400000">
            <a:off x="8987593" y="3376158"/>
            <a:ext cx="726360" cy="111012"/>
          </a:xfrm>
          <a:prstGeom prst="bentConnector2">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a:extLst>
              <a:ext uri="{FF2B5EF4-FFF2-40B4-BE49-F238E27FC236}">
                <a16:creationId xmlns:a16="http://schemas.microsoft.com/office/drawing/2014/main" id="{FEAB2869-25A1-FB44-9DC9-82C1B52FCA51}"/>
              </a:ext>
            </a:extLst>
          </p:cNvPr>
          <p:cNvCxnSpPr>
            <a:stCxn id="14" idx="2"/>
            <a:endCxn id="17" idx="1"/>
          </p:cNvCxnSpPr>
          <p:nvPr/>
        </p:nvCxnSpPr>
        <p:spPr>
          <a:xfrm rot="16200000" flipH="1">
            <a:off x="7779714" y="3360745"/>
            <a:ext cx="726360" cy="141837"/>
          </a:xfrm>
          <a:prstGeom prst="bentConnector2">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a:extLst>
              <a:ext uri="{FF2B5EF4-FFF2-40B4-BE49-F238E27FC236}">
                <a16:creationId xmlns:a16="http://schemas.microsoft.com/office/drawing/2014/main" id="{550E4C4B-1E1E-794A-8DAC-B978FDB88B2A}"/>
              </a:ext>
            </a:extLst>
          </p:cNvPr>
          <p:cNvSpPr/>
          <p:nvPr/>
        </p:nvSpPr>
        <p:spPr>
          <a:xfrm>
            <a:off x="1706348" y="1963253"/>
            <a:ext cx="3236181" cy="2472856"/>
          </a:xfrm>
          <a:prstGeom prst="round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25" name="Picture 24">
            <a:extLst>
              <a:ext uri="{FF2B5EF4-FFF2-40B4-BE49-F238E27FC236}">
                <a16:creationId xmlns:a16="http://schemas.microsoft.com/office/drawing/2014/main" id="{6E3DC2BA-1747-334F-98B6-FC2D6662BCEC}"/>
              </a:ext>
            </a:extLst>
          </p:cNvPr>
          <p:cNvPicPr>
            <a:picLocks noChangeAspect="1"/>
          </p:cNvPicPr>
          <p:nvPr/>
        </p:nvPicPr>
        <p:blipFill>
          <a:blip r:embed="rId2"/>
          <a:stretch>
            <a:fillRect/>
          </a:stretch>
        </p:blipFill>
        <p:spPr>
          <a:xfrm>
            <a:off x="4814698" y="2549683"/>
            <a:ext cx="250415" cy="250415"/>
          </a:xfrm>
          <a:prstGeom prst="rect">
            <a:avLst/>
          </a:prstGeom>
          <a:noFill/>
        </p:spPr>
      </p:pic>
      <p:sp>
        <p:nvSpPr>
          <p:cNvPr id="26" name="Rounded Rectangle 25">
            <a:extLst>
              <a:ext uri="{FF2B5EF4-FFF2-40B4-BE49-F238E27FC236}">
                <a16:creationId xmlns:a16="http://schemas.microsoft.com/office/drawing/2014/main" id="{5A633136-94B7-FC43-ABD9-CFA2CE909D23}"/>
              </a:ext>
            </a:extLst>
          </p:cNvPr>
          <p:cNvSpPr/>
          <p:nvPr/>
        </p:nvSpPr>
        <p:spPr>
          <a:xfrm>
            <a:off x="2092355" y="2344911"/>
            <a:ext cx="1081454" cy="7235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Dataset</a:t>
            </a:r>
          </a:p>
        </p:txBody>
      </p:sp>
      <p:sp>
        <p:nvSpPr>
          <p:cNvPr id="27" name="Rounded Rectangle 26">
            <a:extLst>
              <a:ext uri="{FF2B5EF4-FFF2-40B4-BE49-F238E27FC236}">
                <a16:creationId xmlns:a16="http://schemas.microsoft.com/office/drawing/2014/main" id="{E43A2AFD-B706-9B44-A108-D7F254A398AF}"/>
              </a:ext>
            </a:extLst>
          </p:cNvPr>
          <p:cNvSpPr/>
          <p:nvPr/>
        </p:nvSpPr>
        <p:spPr>
          <a:xfrm>
            <a:off x="2774919" y="3433057"/>
            <a:ext cx="1081454" cy="7235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Dataset</a:t>
            </a:r>
          </a:p>
        </p:txBody>
      </p:sp>
      <p:sp>
        <p:nvSpPr>
          <p:cNvPr id="28" name="Rounded Rectangle 27">
            <a:extLst>
              <a:ext uri="{FF2B5EF4-FFF2-40B4-BE49-F238E27FC236}">
                <a16:creationId xmlns:a16="http://schemas.microsoft.com/office/drawing/2014/main" id="{0A2996AA-B6C6-3C45-9FDC-9E4923A84FE6}"/>
              </a:ext>
            </a:extLst>
          </p:cNvPr>
          <p:cNvSpPr/>
          <p:nvPr/>
        </p:nvSpPr>
        <p:spPr>
          <a:xfrm>
            <a:off x="3426658" y="2344911"/>
            <a:ext cx="1081454" cy="7235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Dataset</a:t>
            </a:r>
          </a:p>
        </p:txBody>
      </p:sp>
      <p:sp>
        <p:nvSpPr>
          <p:cNvPr id="29" name="TextBox 28">
            <a:extLst>
              <a:ext uri="{FF2B5EF4-FFF2-40B4-BE49-F238E27FC236}">
                <a16:creationId xmlns:a16="http://schemas.microsoft.com/office/drawing/2014/main" id="{CBC9E695-2C6F-3F45-8C06-C102CCC4EB52}"/>
              </a:ext>
            </a:extLst>
          </p:cNvPr>
          <p:cNvSpPr txBox="1"/>
          <p:nvPr/>
        </p:nvSpPr>
        <p:spPr>
          <a:xfrm>
            <a:off x="2353999" y="2118838"/>
            <a:ext cx="583814" cy="261610"/>
          </a:xfrm>
          <a:prstGeom prst="rect">
            <a:avLst/>
          </a:prstGeom>
          <a:noFill/>
        </p:spPr>
        <p:txBody>
          <a:bodyPr wrap="none" rtlCol="0">
            <a:spAutoFit/>
          </a:bodyPr>
          <a:lstStyle/>
          <a:p>
            <a:r>
              <a:rPr lang="en-US" sz="1100"/>
              <a:t>HIPPA</a:t>
            </a:r>
          </a:p>
        </p:txBody>
      </p:sp>
      <p:sp>
        <p:nvSpPr>
          <p:cNvPr id="30" name="TextBox 29">
            <a:extLst>
              <a:ext uri="{FF2B5EF4-FFF2-40B4-BE49-F238E27FC236}">
                <a16:creationId xmlns:a16="http://schemas.microsoft.com/office/drawing/2014/main" id="{A1C055A4-5F18-5E4D-ADC2-2B23C7AB52D3}"/>
              </a:ext>
            </a:extLst>
          </p:cNvPr>
          <p:cNvSpPr txBox="1"/>
          <p:nvPr/>
        </p:nvSpPr>
        <p:spPr>
          <a:xfrm>
            <a:off x="3692313" y="2117920"/>
            <a:ext cx="617477" cy="261610"/>
          </a:xfrm>
          <a:prstGeom prst="rect">
            <a:avLst/>
          </a:prstGeom>
          <a:noFill/>
        </p:spPr>
        <p:txBody>
          <a:bodyPr wrap="none" rtlCol="0">
            <a:spAutoFit/>
          </a:bodyPr>
          <a:lstStyle/>
          <a:p>
            <a:r>
              <a:rPr lang="en-US" sz="1100" dirty="0"/>
              <a:t>DFARS</a:t>
            </a:r>
          </a:p>
        </p:txBody>
      </p:sp>
      <p:sp>
        <p:nvSpPr>
          <p:cNvPr id="31" name="TextBox 30">
            <a:extLst>
              <a:ext uri="{FF2B5EF4-FFF2-40B4-BE49-F238E27FC236}">
                <a16:creationId xmlns:a16="http://schemas.microsoft.com/office/drawing/2014/main" id="{66B12A12-46F8-6C4B-91FE-5DD74F938112}"/>
              </a:ext>
            </a:extLst>
          </p:cNvPr>
          <p:cNvSpPr txBox="1"/>
          <p:nvPr/>
        </p:nvSpPr>
        <p:spPr>
          <a:xfrm>
            <a:off x="3019311" y="3199681"/>
            <a:ext cx="590226" cy="261610"/>
          </a:xfrm>
          <a:prstGeom prst="rect">
            <a:avLst/>
          </a:prstGeom>
          <a:noFill/>
        </p:spPr>
        <p:txBody>
          <a:bodyPr wrap="none" rtlCol="0">
            <a:spAutoFit/>
          </a:bodyPr>
          <a:lstStyle/>
          <a:p>
            <a:r>
              <a:rPr lang="en-US" sz="1100" dirty="0"/>
              <a:t>FISMA</a:t>
            </a:r>
          </a:p>
        </p:txBody>
      </p:sp>
      <p:cxnSp>
        <p:nvCxnSpPr>
          <p:cNvPr id="32" name="Elbow Connector 31">
            <a:extLst>
              <a:ext uri="{FF2B5EF4-FFF2-40B4-BE49-F238E27FC236}">
                <a16:creationId xmlns:a16="http://schemas.microsoft.com/office/drawing/2014/main" id="{5BD14FC7-5066-5448-863A-CDFE27AA373E}"/>
              </a:ext>
            </a:extLst>
          </p:cNvPr>
          <p:cNvCxnSpPr/>
          <p:nvPr/>
        </p:nvCxnSpPr>
        <p:spPr>
          <a:xfrm rot="5400000">
            <a:off x="3548699" y="3376158"/>
            <a:ext cx="726360" cy="111012"/>
          </a:xfrm>
          <a:prstGeom prst="bentConnector2">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C23B7CEA-D4BF-2047-BC41-BECE4B9286D1}"/>
              </a:ext>
            </a:extLst>
          </p:cNvPr>
          <p:cNvCxnSpPr/>
          <p:nvPr/>
        </p:nvCxnSpPr>
        <p:spPr>
          <a:xfrm rot="16200000" flipH="1">
            <a:off x="2340820" y="3360745"/>
            <a:ext cx="726360" cy="141837"/>
          </a:xfrm>
          <a:prstGeom prst="bentConnector2">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D2CE285E-E2D5-3145-B550-CF90E33A80B9}"/>
              </a:ext>
            </a:extLst>
          </p:cNvPr>
          <p:cNvSpPr txBox="1"/>
          <p:nvPr/>
        </p:nvSpPr>
        <p:spPr>
          <a:xfrm>
            <a:off x="4852142" y="5021126"/>
            <a:ext cx="2293100" cy="338554"/>
          </a:xfrm>
          <a:prstGeom prst="rect">
            <a:avLst/>
          </a:prstGeom>
          <a:noFill/>
        </p:spPr>
        <p:txBody>
          <a:bodyPr wrap="square" rtlCol="0">
            <a:spAutoFit/>
          </a:bodyPr>
          <a:lstStyle/>
          <a:p>
            <a:pPr algn="ctr"/>
            <a:r>
              <a:rPr lang="en-US" sz="1600" dirty="0">
                <a:solidFill>
                  <a:schemeClr val="accent6"/>
                </a:solidFill>
              </a:rPr>
              <a:t>Specific Question</a:t>
            </a:r>
          </a:p>
        </p:txBody>
      </p:sp>
      <p:cxnSp>
        <p:nvCxnSpPr>
          <p:cNvPr id="35" name="Elbow Connector 34">
            <a:extLst>
              <a:ext uri="{FF2B5EF4-FFF2-40B4-BE49-F238E27FC236}">
                <a16:creationId xmlns:a16="http://schemas.microsoft.com/office/drawing/2014/main" id="{7701A2FF-D148-6045-AAE9-65DB1A906BE4}"/>
              </a:ext>
            </a:extLst>
          </p:cNvPr>
          <p:cNvCxnSpPr>
            <a:stCxn id="30" idx="0"/>
            <a:endCxn id="19" idx="0"/>
          </p:cNvCxnSpPr>
          <p:nvPr/>
        </p:nvCxnSpPr>
        <p:spPr>
          <a:xfrm rot="16200000" flipH="1">
            <a:off x="6042467" y="76505"/>
            <a:ext cx="918" cy="4083748"/>
          </a:xfrm>
          <a:prstGeom prst="bentConnector3">
            <a:avLst>
              <a:gd name="adj1" fmla="val -2490196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2F06BDC2-59EE-FD49-AAB4-1019034AF3AC}"/>
              </a:ext>
            </a:extLst>
          </p:cNvPr>
          <p:cNvSpPr txBox="1"/>
          <p:nvPr/>
        </p:nvSpPr>
        <p:spPr>
          <a:xfrm rot="16200000">
            <a:off x="4510513" y="3688213"/>
            <a:ext cx="2013693" cy="523220"/>
          </a:xfrm>
          <a:prstGeom prst="rect">
            <a:avLst/>
          </a:prstGeom>
          <a:noFill/>
        </p:spPr>
        <p:txBody>
          <a:bodyPr wrap="none" rtlCol="0">
            <a:spAutoFit/>
          </a:bodyPr>
          <a:lstStyle/>
          <a:p>
            <a:r>
              <a:rPr lang="en-US" sz="1600" b="1" dirty="0">
                <a:solidFill>
                  <a:schemeClr val="accent6"/>
                </a:solidFill>
              </a:rPr>
              <a:t>Data Repurposing</a:t>
            </a:r>
          </a:p>
          <a:p>
            <a:r>
              <a:rPr lang="en-US" sz="1200" b="1" dirty="0">
                <a:solidFill>
                  <a:schemeClr val="accent6"/>
                </a:solidFill>
              </a:rPr>
              <a:t>Determining Data Fitness</a:t>
            </a:r>
          </a:p>
        </p:txBody>
      </p:sp>
      <p:sp>
        <p:nvSpPr>
          <p:cNvPr id="37" name="TextBox 36">
            <a:extLst>
              <a:ext uri="{FF2B5EF4-FFF2-40B4-BE49-F238E27FC236}">
                <a16:creationId xmlns:a16="http://schemas.microsoft.com/office/drawing/2014/main" id="{5E488082-C9A3-094E-A515-C57BD9DDAE89}"/>
              </a:ext>
            </a:extLst>
          </p:cNvPr>
          <p:cNvSpPr txBox="1"/>
          <p:nvPr/>
        </p:nvSpPr>
        <p:spPr>
          <a:xfrm>
            <a:off x="7669287" y="1138298"/>
            <a:ext cx="3613490" cy="338554"/>
          </a:xfrm>
          <a:prstGeom prst="rect">
            <a:avLst/>
          </a:prstGeom>
          <a:noFill/>
        </p:spPr>
        <p:txBody>
          <a:bodyPr wrap="none" rtlCol="0">
            <a:spAutoFit/>
          </a:bodyPr>
          <a:lstStyle/>
          <a:p>
            <a:r>
              <a:rPr lang="en-US" sz="1600" dirty="0">
                <a:solidFill>
                  <a:srgbClr val="FFC000"/>
                </a:solidFill>
              </a:rPr>
              <a:t>Secure/Privacy-Protecting Linkage</a:t>
            </a:r>
          </a:p>
        </p:txBody>
      </p:sp>
      <p:cxnSp>
        <p:nvCxnSpPr>
          <p:cNvPr id="38" name="Elbow Connector 37">
            <a:extLst>
              <a:ext uri="{FF2B5EF4-FFF2-40B4-BE49-F238E27FC236}">
                <a16:creationId xmlns:a16="http://schemas.microsoft.com/office/drawing/2014/main" id="{894A1089-C51F-3341-9E17-C28E4DE13530}"/>
              </a:ext>
            </a:extLst>
          </p:cNvPr>
          <p:cNvCxnSpPr/>
          <p:nvPr/>
        </p:nvCxnSpPr>
        <p:spPr>
          <a:xfrm rot="10800000" flipV="1">
            <a:off x="7596555" y="1340547"/>
            <a:ext cx="72732" cy="419493"/>
          </a:xfrm>
          <a:prstGeom prst="bentConnector2">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a:extLst>
              <a:ext uri="{FF2B5EF4-FFF2-40B4-BE49-F238E27FC236}">
                <a16:creationId xmlns:a16="http://schemas.microsoft.com/office/drawing/2014/main" id="{D3B7997A-0335-1C47-BF1F-219D9EE6F4D0}"/>
              </a:ext>
            </a:extLst>
          </p:cNvPr>
          <p:cNvCxnSpPr>
            <a:cxnSpLocks/>
            <a:stCxn id="37" idx="3"/>
          </p:cNvCxnSpPr>
          <p:nvPr/>
        </p:nvCxnSpPr>
        <p:spPr>
          <a:xfrm flipH="1">
            <a:off x="9419631" y="1307575"/>
            <a:ext cx="1863146" cy="2124088"/>
          </a:xfrm>
          <a:prstGeom prst="bentConnector4">
            <a:avLst>
              <a:gd name="adj1" fmla="val -12270"/>
              <a:gd name="adj2" fmla="val 99969"/>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BC40952A-2259-C84D-95BE-DA6EB5415F06}"/>
              </a:ext>
            </a:extLst>
          </p:cNvPr>
          <p:cNvSpPr txBox="1"/>
          <p:nvPr/>
        </p:nvSpPr>
        <p:spPr>
          <a:xfrm>
            <a:off x="4798249" y="1843722"/>
            <a:ext cx="2454518" cy="430887"/>
          </a:xfrm>
          <a:prstGeom prst="rect">
            <a:avLst/>
          </a:prstGeom>
          <a:noFill/>
        </p:spPr>
        <p:txBody>
          <a:bodyPr wrap="none" rtlCol="0">
            <a:spAutoFit/>
          </a:bodyPr>
          <a:lstStyle/>
          <a:p>
            <a:pPr algn="ctr"/>
            <a:r>
              <a:rPr lang="en-US" sz="1100" dirty="0">
                <a:solidFill>
                  <a:srgbClr val="002060"/>
                </a:solidFill>
              </a:rPr>
              <a:t>Distortion/Perturbation, Synthetic,</a:t>
            </a:r>
          </a:p>
          <a:p>
            <a:pPr algn="ctr"/>
            <a:r>
              <a:rPr lang="en-US" sz="1100" dirty="0">
                <a:solidFill>
                  <a:srgbClr val="002060"/>
                </a:solidFill>
              </a:rPr>
              <a:t>PUMS, SCIF</a:t>
            </a:r>
          </a:p>
        </p:txBody>
      </p:sp>
      <p:cxnSp>
        <p:nvCxnSpPr>
          <p:cNvPr id="41" name="Straight Arrow Connector 40">
            <a:extLst>
              <a:ext uri="{FF2B5EF4-FFF2-40B4-BE49-F238E27FC236}">
                <a16:creationId xmlns:a16="http://schemas.microsoft.com/office/drawing/2014/main" id="{7113DA91-A166-1248-9147-7E73F70556F3}"/>
              </a:ext>
            </a:extLst>
          </p:cNvPr>
          <p:cNvCxnSpPr/>
          <p:nvPr/>
        </p:nvCxnSpPr>
        <p:spPr>
          <a:xfrm>
            <a:off x="5343736" y="2117920"/>
            <a:ext cx="0" cy="531878"/>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337B7DC-052B-2E4C-A71A-5B88C2A9FFAD}"/>
              </a:ext>
            </a:extLst>
          </p:cNvPr>
          <p:cNvCxnSpPr/>
          <p:nvPr/>
        </p:nvCxnSpPr>
        <p:spPr>
          <a:xfrm>
            <a:off x="6762228" y="2105374"/>
            <a:ext cx="0" cy="55697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43" name="Picture 42">
            <a:extLst>
              <a:ext uri="{FF2B5EF4-FFF2-40B4-BE49-F238E27FC236}">
                <a16:creationId xmlns:a16="http://schemas.microsoft.com/office/drawing/2014/main" id="{6EC23196-2C8C-1C47-A901-DE67304463CD}"/>
              </a:ext>
            </a:extLst>
          </p:cNvPr>
          <p:cNvPicPr>
            <a:picLocks noChangeAspect="1"/>
          </p:cNvPicPr>
          <p:nvPr/>
        </p:nvPicPr>
        <p:blipFill>
          <a:blip r:embed="rId3"/>
          <a:stretch>
            <a:fillRect/>
          </a:stretch>
        </p:blipFill>
        <p:spPr>
          <a:xfrm>
            <a:off x="5762248" y="2460054"/>
            <a:ext cx="530965" cy="530965"/>
          </a:xfrm>
          <a:prstGeom prst="rect">
            <a:avLst/>
          </a:prstGeom>
        </p:spPr>
      </p:pic>
      <p:sp>
        <p:nvSpPr>
          <p:cNvPr id="44" name="TextBox 43">
            <a:extLst>
              <a:ext uri="{FF2B5EF4-FFF2-40B4-BE49-F238E27FC236}">
                <a16:creationId xmlns:a16="http://schemas.microsoft.com/office/drawing/2014/main" id="{AB2609A7-44B9-9948-9116-CC712A348F02}"/>
              </a:ext>
            </a:extLst>
          </p:cNvPr>
          <p:cNvSpPr txBox="1"/>
          <p:nvPr/>
        </p:nvSpPr>
        <p:spPr>
          <a:xfrm>
            <a:off x="5837266" y="2941385"/>
            <a:ext cx="391454" cy="261610"/>
          </a:xfrm>
          <a:prstGeom prst="rect">
            <a:avLst/>
          </a:prstGeom>
          <a:noFill/>
        </p:spPr>
        <p:txBody>
          <a:bodyPr wrap="none" rtlCol="0">
            <a:spAutoFit/>
          </a:bodyPr>
          <a:lstStyle/>
          <a:p>
            <a:r>
              <a:rPr lang="en-US" sz="1100"/>
              <a:t>IDS</a:t>
            </a:r>
          </a:p>
        </p:txBody>
      </p:sp>
      <p:sp>
        <p:nvSpPr>
          <p:cNvPr id="45" name="TextBox 44">
            <a:extLst>
              <a:ext uri="{FF2B5EF4-FFF2-40B4-BE49-F238E27FC236}">
                <a16:creationId xmlns:a16="http://schemas.microsoft.com/office/drawing/2014/main" id="{177596AF-F892-E949-B31B-20ED8A0B3F38}"/>
              </a:ext>
            </a:extLst>
          </p:cNvPr>
          <p:cNvSpPr txBox="1"/>
          <p:nvPr/>
        </p:nvSpPr>
        <p:spPr>
          <a:xfrm>
            <a:off x="4134500" y="5697659"/>
            <a:ext cx="3728384" cy="461665"/>
          </a:xfrm>
          <a:prstGeom prst="rect">
            <a:avLst/>
          </a:prstGeom>
          <a:noFill/>
        </p:spPr>
        <p:txBody>
          <a:bodyPr wrap="square" rtlCol="0">
            <a:spAutoFit/>
          </a:bodyPr>
          <a:lstStyle/>
          <a:p>
            <a:pPr algn="ctr"/>
            <a:r>
              <a:rPr lang="en-US" sz="2400">
                <a:solidFill>
                  <a:schemeClr val="tx1">
                    <a:lumMod val="65000"/>
                    <a:lumOff val="35000"/>
                  </a:schemeClr>
                </a:solidFill>
              </a:rPr>
              <a:t>DATA GOVERNANCE</a:t>
            </a:r>
            <a:endParaRPr lang="en-US" sz="2400" dirty="0">
              <a:solidFill>
                <a:schemeClr val="tx1">
                  <a:lumMod val="65000"/>
                  <a:lumOff val="35000"/>
                </a:schemeClr>
              </a:solidFill>
            </a:endParaRPr>
          </a:p>
        </p:txBody>
      </p:sp>
      <p:sp>
        <p:nvSpPr>
          <p:cNvPr id="46" name="Block Arc 45">
            <a:extLst>
              <a:ext uri="{FF2B5EF4-FFF2-40B4-BE49-F238E27FC236}">
                <a16:creationId xmlns:a16="http://schemas.microsoft.com/office/drawing/2014/main" id="{D6B7EF2E-48C5-C24A-9069-F3932905FC1A}"/>
              </a:ext>
            </a:extLst>
          </p:cNvPr>
          <p:cNvSpPr/>
          <p:nvPr/>
        </p:nvSpPr>
        <p:spPr>
          <a:xfrm rot="10800000">
            <a:off x="2424536" y="4855546"/>
            <a:ext cx="7219122" cy="832104"/>
          </a:xfrm>
          <a:prstGeom prst="blockArc">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Tree>
    <p:extLst>
      <p:ext uri="{BB962C8B-B14F-4D97-AF65-F5344CB8AC3E}">
        <p14:creationId xmlns:p14="http://schemas.microsoft.com/office/powerpoint/2010/main" val="2742709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dissolve">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dissolve">
                                      <p:cBhvr>
                                        <p:cTn id="20" dur="500"/>
                                        <p:tgtEl>
                                          <p:spTgt spid="13"/>
                                        </p:tgtEl>
                                      </p:cBhvr>
                                    </p:animEffect>
                                  </p:childTnLst>
                                </p:cTn>
                              </p:par>
                              <p:par>
                                <p:cTn id="21" presetID="9"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dissolv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dissolve">
                                      <p:cBhvr>
                                        <p:cTn id="28" dur="500"/>
                                        <p:tgtEl>
                                          <p:spTgt spid="23"/>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dissolve">
                                      <p:cBhvr>
                                        <p:cTn id="31" dur="500"/>
                                        <p:tgtEl>
                                          <p:spTgt spid="17"/>
                                        </p:tgtEl>
                                      </p:cBhvr>
                                    </p:animEffect>
                                  </p:childTnLst>
                                </p:cTn>
                              </p:par>
                              <p:par>
                                <p:cTn id="32" presetID="9" presetClass="entr" presetSubtype="0" fill="hold"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dissolve">
                                      <p:cBhvr>
                                        <p:cTn id="34" dur="500"/>
                                        <p:tgtEl>
                                          <p:spTgt spid="22"/>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dissolve">
                                      <p:cBhvr>
                                        <p:cTn id="37" dur="500"/>
                                        <p:tgtEl>
                                          <p:spTgt spid="18"/>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dissolve">
                                      <p:cBhvr>
                                        <p:cTn id="40" dur="500"/>
                                        <p:tgtEl>
                                          <p:spTgt spid="20"/>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dissolve">
                                      <p:cBhvr>
                                        <p:cTn id="43" dur="500"/>
                                        <p:tgtEl>
                                          <p:spTgt spid="21"/>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dissolve">
                                      <p:cBhvr>
                                        <p:cTn id="46" dur="500"/>
                                        <p:tgtEl>
                                          <p:spTgt spid="19"/>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ntr" presetSubtype="0" fill="hold" grpId="0" nodeType="click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dissolve">
                                      <p:cBhvr>
                                        <p:cTn id="51" dur="500"/>
                                        <p:tgtEl>
                                          <p:spTgt spid="24"/>
                                        </p:tgtEl>
                                      </p:cBhvr>
                                    </p:animEffect>
                                  </p:childTnLst>
                                </p:cTn>
                              </p:par>
                              <p:par>
                                <p:cTn id="52" presetID="9" presetClass="entr" presetSubtype="0" fill="hold" nodeType="with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dissolve">
                                      <p:cBhvr>
                                        <p:cTn id="54" dur="500"/>
                                        <p:tgtEl>
                                          <p:spTgt spid="25"/>
                                        </p:tgtEl>
                                      </p:cBhvr>
                                    </p:animEffect>
                                  </p:childTnLst>
                                </p:cTn>
                              </p:par>
                              <p:par>
                                <p:cTn id="55" presetID="9" presetClass="entr" presetSubtype="0" fill="hold" grpId="0" nodeType="withEffect">
                                  <p:stCondLst>
                                    <p:cond delay="0"/>
                                  </p:stCondLst>
                                  <p:childTnLst>
                                    <p:set>
                                      <p:cBhvr>
                                        <p:cTn id="56" dur="1" fill="hold">
                                          <p:stCondLst>
                                            <p:cond delay="0"/>
                                          </p:stCondLst>
                                        </p:cTn>
                                        <p:tgtEl>
                                          <p:spTgt spid="26"/>
                                        </p:tgtEl>
                                        <p:attrNameLst>
                                          <p:attrName>style.visibility</p:attrName>
                                        </p:attrNameLst>
                                      </p:cBhvr>
                                      <p:to>
                                        <p:strVal val="visible"/>
                                      </p:to>
                                    </p:set>
                                    <p:animEffect transition="in" filter="dissolve">
                                      <p:cBhvr>
                                        <p:cTn id="57" dur="500"/>
                                        <p:tgtEl>
                                          <p:spTgt spid="26"/>
                                        </p:tgtEl>
                                      </p:cBhvr>
                                    </p:animEffect>
                                  </p:childTnLst>
                                </p:cTn>
                              </p:par>
                              <p:par>
                                <p:cTn id="58" presetID="9" presetClass="entr" presetSubtype="0" fill="hold" grpId="0" nodeType="withEffect">
                                  <p:stCondLst>
                                    <p:cond delay="0"/>
                                  </p:stCondLst>
                                  <p:childTnLst>
                                    <p:set>
                                      <p:cBhvr>
                                        <p:cTn id="59" dur="1" fill="hold">
                                          <p:stCondLst>
                                            <p:cond delay="0"/>
                                          </p:stCondLst>
                                        </p:cTn>
                                        <p:tgtEl>
                                          <p:spTgt spid="27"/>
                                        </p:tgtEl>
                                        <p:attrNameLst>
                                          <p:attrName>style.visibility</p:attrName>
                                        </p:attrNameLst>
                                      </p:cBhvr>
                                      <p:to>
                                        <p:strVal val="visible"/>
                                      </p:to>
                                    </p:set>
                                    <p:animEffect transition="in" filter="dissolve">
                                      <p:cBhvr>
                                        <p:cTn id="60" dur="500"/>
                                        <p:tgtEl>
                                          <p:spTgt spid="27"/>
                                        </p:tgtEl>
                                      </p:cBhvr>
                                    </p:animEffect>
                                  </p:childTnLst>
                                </p:cTn>
                              </p:par>
                              <p:par>
                                <p:cTn id="61" presetID="9" presetClass="entr" presetSubtype="0" fill="hold" grpId="0" nodeType="with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dissolve">
                                      <p:cBhvr>
                                        <p:cTn id="63" dur="500"/>
                                        <p:tgtEl>
                                          <p:spTgt spid="28"/>
                                        </p:tgtEl>
                                      </p:cBhvr>
                                    </p:animEffect>
                                  </p:childTnLst>
                                </p:cTn>
                              </p:par>
                              <p:par>
                                <p:cTn id="64" presetID="9" presetClass="entr" presetSubtype="0" fill="hold" grpId="0" nodeType="with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dissolve">
                                      <p:cBhvr>
                                        <p:cTn id="66" dur="500"/>
                                        <p:tgtEl>
                                          <p:spTgt spid="29"/>
                                        </p:tgtEl>
                                      </p:cBhvr>
                                    </p:animEffect>
                                  </p:childTnLst>
                                </p:cTn>
                              </p:par>
                              <p:par>
                                <p:cTn id="67" presetID="9" presetClass="entr" presetSubtype="0" fill="hold" grpId="0" nodeType="withEffect">
                                  <p:stCondLst>
                                    <p:cond delay="0"/>
                                  </p:stCondLst>
                                  <p:childTnLst>
                                    <p:set>
                                      <p:cBhvr>
                                        <p:cTn id="68" dur="1" fill="hold">
                                          <p:stCondLst>
                                            <p:cond delay="0"/>
                                          </p:stCondLst>
                                        </p:cTn>
                                        <p:tgtEl>
                                          <p:spTgt spid="30"/>
                                        </p:tgtEl>
                                        <p:attrNameLst>
                                          <p:attrName>style.visibility</p:attrName>
                                        </p:attrNameLst>
                                      </p:cBhvr>
                                      <p:to>
                                        <p:strVal val="visible"/>
                                      </p:to>
                                    </p:set>
                                    <p:animEffect transition="in" filter="dissolve">
                                      <p:cBhvr>
                                        <p:cTn id="69" dur="500"/>
                                        <p:tgtEl>
                                          <p:spTgt spid="30"/>
                                        </p:tgtEl>
                                      </p:cBhvr>
                                    </p:animEffect>
                                  </p:childTnLst>
                                </p:cTn>
                              </p:par>
                              <p:par>
                                <p:cTn id="70" presetID="9" presetClass="entr" presetSubtype="0" fill="hold" grpId="0" nodeType="withEffect">
                                  <p:stCondLst>
                                    <p:cond delay="0"/>
                                  </p:stCondLst>
                                  <p:childTnLst>
                                    <p:set>
                                      <p:cBhvr>
                                        <p:cTn id="71" dur="1" fill="hold">
                                          <p:stCondLst>
                                            <p:cond delay="0"/>
                                          </p:stCondLst>
                                        </p:cTn>
                                        <p:tgtEl>
                                          <p:spTgt spid="31"/>
                                        </p:tgtEl>
                                        <p:attrNameLst>
                                          <p:attrName>style.visibility</p:attrName>
                                        </p:attrNameLst>
                                      </p:cBhvr>
                                      <p:to>
                                        <p:strVal val="visible"/>
                                      </p:to>
                                    </p:set>
                                    <p:animEffect transition="in" filter="dissolve">
                                      <p:cBhvr>
                                        <p:cTn id="72" dur="500"/>
                                        <p:tgtEl>
                                          <p:spTgt spid="31"/>
                                        </p:tgtEl>
                                      </p:cBhvr>
                                    </p:animEffect>
                                  </p:childTnLst>
                                </p:cTn>
                              </p:par>
                              <p:par>
                                <p:cTn id="73" presetID="9" presetClass="entr" presetSubtype="0" fill="hold" nodeType="withEffect">
                                  <p:stCondLst>
                                    <p:cond delay="0"/>
                                  </p:stCondLst>
                                  <p:childTnLst>
                                    <p:set>
                                      <p:cBhvr>
                                        <p:cTn id="74" dur="1" fill="hold">
                                          <p:stCondLst>
                                            <p:cond delay="0"/>
                                          </p:stCondLst>
                                        </p:cTn>
                                        <p:tgtEl>
                                          <p:spTgt spid="32"/>
                                        </p:tgtEl>
                                        <p:attrNameLst>
                                          <p:attrName>style.visibility</p:attrName>
                                        </p:attrNameLst>
                                      </p:cBhvr>
                                      <p:to>
                                        <p:strVal val="visible"/>
                                      </p:to>
                                    </p:set>
                                    <p:animEffect transition="in" filter="dissolve">
                                      <p:cBhvr>
                                        <p:cTn id="75" dur="500"/>
                                        <p:tgtEl>
                                          <p:spTgt spid="32"/>
                                        </p:tgtEl>
                                      </p:cBhvr>
                                    </p:animEffect>
                                  </p:childTnLst>
                                </p:cTn>
                              </p:par>
                              <p:par>
                                <p:cTn id="76" presetID="9" presetClass="entr" presetSubtype="0" fill="hold" nodeType="withEffect">
                                  <p:stCondLst>
                                    <p:cond delay="0"/>
                                  </p:stCondLst>
                                  <p:childTnLst>
                                    <p:set>
                                      <p:cBhvr>
                                        <p:cTn id="77" dur="1" fill="hold">
                                          <p:stCondLst>
                                            <p:cond delay="0"/>
                                          </p:stCondLst>
                                        </p:cTn>
                                        <p:tgtEl>
                                          <p:spTgt spid="33"/>
                                        </p:tgtEl>
                                        <p:attrNameLst>
                                          <p:attrName>style.visibility</p:attrName>
                                        </p:attrNameLst>
                                      </p:cBhvr>
                                      <p:to>
                                        <p:strVal val="visible"/>
                                      </p:to>
                                    </p:set>
                                    <p:animEffect transition="in" filter="dissolve">
                                      <p:cBhvr>
                                        <p:cTn id="78" dur="500"/>
                                        <p:tgtEl>
                                          <p:spTgt spid="33"/>
                                        </p:tgtEl>
                                      </p:cBhvr>
                                    </p:animEffect>
                                  </p:childTnLst>
                                </p:cTn>
                              </p:par>
                              <p:par>
                                <p:cTn id="79" presetID="9" presetClass="entr" presetSubtype="0" fill="hold" nodeType="withEffect">
                                  <p:stCondLst>
                                    <p:cond delay="0"/>
                                  </p:stCondLst>
                                  <p:childTnLst>
                                    <p:set>
                                      <p:cBhvr>
                                        <p:cTn id="80" dur="1" fill="hold">
                                          <p:stCondLst>
                                            <p:cond delay="0"/>
                                          </p:stCondLst>
                                        </p:cTn>
                                        <p:tgtEl>
                                          <p:spTgt spid="4"/>
                                        </p:tgtEl>
                                        <p:attrNameLst>
                                          <p:attrName>style.visibility</p:attrName>
                                        </p:attrNameLst>
                                      </p:cBhvr>
                                      <p:to>
                                        <p:strVal val="visible"/>
                                      </p:to>
                                    </p:set>
                                    <p:animEffect transition="in" filter="dissolve">
                                      <p:cBhvr>
                                        <p:cTn id="81" dur="500"/>
                                        <p:tgtEl>
                                          <p:spTgt spid="4"/>
                                        </p:tgtEl>
                                      </p:cBhvr>
                                    </p:animEffect>
                                  </p:childTnLst>
                                </p:cTn>
                              </p:par>
                              <p:par>
                                <p:cTn id="82" presetID="9" presetClass="entr" presetSubtype="0" fill="hold" nodeType="withEffect">
                                  <p:stCondLst>
                                    <p:cond delay="0"/>
                                  </p:stCondLst>
                                  <p:childTnLst>
                                    <p:set>
                                      <p:cBhvr>
                                        <p:cTn id="83" dur="1" fill="hold">
                                          <p:stCondLst>
                                            <p:cond delay="0"/>
                                          </p:stCondLst>
                                        </p:cTn>
                                        <p:tgtEl>
                                          <p:spTgt spid="35"/>
                                        </p:tgtEl>
                                        <p:attrNameLst>
                                          <p:attrName>style.visibility</p:attrName>
                                        </p:attrNameLst>
                                      </p:cBhvr>
                                      <p:to>
                                        <p:strVal val="visible"/>
                                      </p:to>
                                    </p:set>
                                    <p:animEffect transition="in" filter="dissolve">
                                      <p:cBhvr>
                                        <p:cTn id="84" dur="500"/>
                                        <p:tgtEl>
                                          <p:spTgt spid="35"/>
                                        </p:tgtEl>
                                      </p:cBhvr>
                                    </p:animEffect>
                                  </p:childTnLst>
                                </p:cTn>
                              </p:par>
                            </p:childTnLst>
                          </p:cTn>
                        </p:par>
                      </p:childTnLst>
                    </p:cTn>
                  </p:par>
                  <p:par>
                    <p:cTn id="85" fill="hold">
                      <p:stCondLst>
                        <p:cond delay="indefinite"/>
                      </p:stCondLst>
                      <p:childTnLst>
                        <p:par>
                          <p:cTn id="86" fill="hold">
                            <p:stCondLst>
                              <p:cond delay="0"/>
                            </p:stCondLst>
                            <p:childTnLst>
                              <p:par>
                                <p:cTn id="87" presetID="9" presetClass="entr" presetSubtype="0" fill="hold" nodeType="clickEffect">
                                  <p:stCondLst>
                                    <p:cond delay="0"/>
                                  </p:stCondLst>
                                  <p:childTnLst>
                                    <p:set>
                                      <p:cBhvr>
                                        <p:cTn id="88" dur="1" fill="hold">
                                          <p:stCondLst>
                                            <p:cond delay="0"/>
                                          </p:stCondLst>
                                        </p:cTn>
                                        <p:tgtEl>
                                          <p:spTgt spid="16"/>
                                        </p:tgtEl>
                                        <p:attrNameLst>
                                          <p:attrName>style.visibility</p:attrName>
                                        </p:attrNameLst>
                                      </p:cBhvr>
                                      <p:to>
                                        <p:strVal val="visible"/>
                                      </p:to>
                                    </p:set>
                                    <p:animEffect transition="in" filter="dissolve">
                                      <p:cBhvr>
                                        <p:cTn id="89" dur="500"/>
                                        <p:tgtEl>
                                          <p:spTgt spid="16"/>
                                        </p:tgtEl>
                                      </p:cBhvr>
                                    </p:animEffect>
                                  </p:childTnLst>
                                </p:cTn>
                              </p:par>
                              <p:par>
                                <p:cTn id="90" presetID="9" presetClass="entr" presetSubtype="0" fill="hold" grpId="0" nodeType="withEffect">
                                  <p:stCondLst>
                                    <p:cond delay="0"/>
                                  </p:stCondLst>
                                  <p:childTnLst>
                                    <p:set>
                                      <p:cBhvr>
                                        <p:cTn id="91" dur="1" fill="hold">
                                          <p:stCondLst>
                                            <p:cond delay="0"/>
                                          </p:stCondLst>
                                        </p:cTn>
                                        <p:tgtEl>
                                          <p:spTgt spid="15"/>
                                        </p:tgtEl>
                                        <p:attrNameLst>
                                          <p:attrName>style.visibility</p:attrName>
                                        </p:attrNameLst>
                                      </p:cBhvr>
                                      <p:to>
                                        <p:strVal val="visible"/>
                                      </p:to>
                                    </p:set>
                                    <p:animEffect transition="in" filter="dissolve">
                                      <p:cBhvr>
                                        <p:cTn id="92" dur="500"/>
                                        <p:tgtEl>
                                          <p:spTgt spid="15"/>
                                        </p:tgtEl>
                                      </p:cBhvr>
                                    </p:animEffect>
                                  </p:childTnLst>
                                </p:cTn>
                              </p:par>
                              <p:par>
                                <p:cTn id="93" presetID="9" presetClass="entr" presetSubtype="0" fill="hold" grpId="0" nodeType="withEffect">
                                  <p:stCondLst>
                                    <p:cond delay="0"/>
                                  </p:stCondLst>
                                  <p:childTnLst>
                                    <p:set>
                                      <p:cBhvr>
                                        <p:cTn id="94" dur="1" fill="hold">
                                          <p:stCondLst>
                                            <p:cond delay="0"/>
                                          </p:stCondLst>
                                        </p:cTn>
                                        <p:tgtEl>
                                          <p:spTgt spid="34"/>
                                        </p:tgtEl>
                                        <p:attrNameLst>
                                          <p:attrName>style.visibility</p:attrName>
                                        </p:attrNameLst>
                                      </p:cBhvr>
                                      <p:to>
                                        <p:strVal val="visible"/>
                                      </p:to>
                                    </p:set>
                                    <p:animEffect transition="in" filter="dissolve">
                                      <p:cBhvr>
                                        <p:cTn id="95" dur="500"/>
                                        <p:tgtEl>
                                          <p:spTgt spid="34"/>
                                        </p:tgtEl>
                                      </p:cBhvr>
                                    </p:animEffect>
                                  </p:childTnLst>
                                </p:cTn>
                              </p:par>
                            </p:childTnLst>
                          </p:cTn>
                        </p:par>
                      </p:childTnLst>
                    </p:cTn>
                  </p:par>
                  <p:par>
                    <p:cTn id="96" fill="hold">
                      <p:stCondLst>
                        <p:cond delay="indefinite"/>
                      </p:stCondLst>
                      <p:childTnLst>
                        <p:par>
                          <p:cTn id="97" fill="hold">
                            <p:stCondLst>
                              <p:cond delay="0"/>
                            </p:stCondLst>
                            <p:childTnLst>
                              <p:par>
                                <p:cTn id="98" presetID="9" presetClass="entr" presetSubtype="0" fill="hold" nodeType="clickEffect">
                                  <p:stCondLst>
                                    <p:cond delay="0"/>
                                  </p:stCondLst>
                                  <p:childTnLst>
                                    <p:set>
                                      <p:cBhvr>
                                        <p:cTn id="99" dur="1" fill="hold">
                                          <p:stCondLst>
                                            <p:cond delay="0"/>
                                          </p:stCondLst>
                                        </p:cTn>
                                        <p:tgtEl>
                                          <p:spTgt spid="38"/>
                                        </p:tgtEl>
                                        <p:attrNameLst>
                                          <p:attrName>style.visibility</p:attrName>
                                        </p:attrNameLst>
                                      </p:cBhvr>
                                      <p:to>
                                        <p:strVal val="visible"/>
                                      </p:to>
                                    </p:set>
                                    <p:animEffect transition="in" filter="dissolve">
                                      <p:cBhvr>
                                        <p:cTn id="100" dur="500"/>
                                        <p:tgtEl>
                                          <p:spTgt spid="38"/>
                                        </p:tgtEl>
                                      </p:cBhvr>
                                    </p:animEffect>
                                  </p:childTnLst>
                                </p:cTn>
                              </p:par>
                              <p:par>
                                <p:cTn id="101" presetID="9" presetClass="entr" presetSubtype="0" fill="hold" grpId="0" nodeType="withEffect">
                                  <p:stCondLst>
                                    <p:cond delay="0"/>
                                  </p:stCondLst>
                                  <p:childTnLst>
                                    <p:set>
                                      <p:cBhvr>
                                        <p:cTn id="102" dur="1" fill="hold">
                                          <p:stCondLst>
                                            <p:cond delay="0"/>
                                          </p:stCondLst>
                                        </p:cTn>
                                        <p:tgtEl>
                                          <p:spTgt spid="37"/>
                                        </p:tgtEl>
                                        <p:attrNameLst>
                                          <p:attrName>style.visibility</p:attrName>
                                        </p:attrNameLst>
                                      </p:cBhvr>
                                      <p:to>
                                        <p:strVal val="visible"/>
                                      </p:to>
                                    </p:set>
                                    <p:animEffect transition="in" filter="dissolve">
                                      <p:cBhvr>
                                        <p:cTn id="103" dur="500"/>
                                        <p:tgtEl>
                                          <p:spTgt spid="37"/>
                                        </p:tgtEl>
                                      </p:cBhvr>
                                    </p:animEffect>
                                  </p:childTnLst>
                                </p:cTn>
                              </p:par>
                              <p:par>
                                <p:cTn id="104" presetID="9" presetClass="entr" presetSubtype="0" fill="hold" nodeType="withEffect">
                                  <p:stCondLst>
                                    <p:cond delay="0"/>
                                  </p:stCondLst>
                                  <p:childTnLst>
                                    <p:set>
                                      <p:cBhvr>
                                        <p:cTn id="105" dur="1" fill="hold">
                                          <p:stCondLst>
                                            <p:cond delay="0"/>
                                          </p:stCondLst>
                                        </p:cTn>
                                        <p:tgtEl>
                                          <p:spTgt spid="39"/>
                                        </p:tgtEl>
                                        <p:attrNameLst>
                                          <p:attrName>style.visibility</p:attrName>
                                        </p:attrNameLst>
                                      </p:cBhvr>
                                      <p:to>
                                        <p:strVal val="visible"/>
                                      </p:to>
                                    </p:set>
                                    <p:animEffect transition="in" filter="dissolve">
                                      <p:cBhvr>
                                        <p:cTn id="106" dur="500"/>
                                        <p:tgtEl>
                                          <p:spTgt spid="39"/>
                                        </p:tgtEl>
                                      </p:cBhvr>
                                    </p:animEffect>
                                  </p:childTnLst>
                                </p:cTn>
                              </p:par>
                            </p:childTnLst>
                          </p:cTn>
                        </p:par>
                      </p:childTnLst>
                    </p:cTn>
                  </p:par>
                  <p:par>
                    <p:cTn id="107" fill="hold">
                      <p:stCondLst>
                        <p:cond delay="indefinite"/>
                      </p:stCondLst>
                      <p:childTnLst>
                        <p:par>
                          <p:cTn id="108" fill="hold">
                            <p:stCondLst>
                              <p:cond delay="0"/>
                            </p:stCondLst>
                            <p:childTnLst>
                              <p:par>
                                <p:cTn id="109" presetID="9" presetClass="entr" presetSubtype="0" fill="hold" grpId="0" nodeType="clickEffect">
                                  <p:stCondLst>
                                    <p:cond delay="0"/>
                                  </p:stCondLst>
                                  <p:childTnLst>
                                    <p:set>
                                      <p:cBhvr>
                                        <p:cTn id="110" dur="1" fill="hold">
                                          <p:stCondLst>
                                            <p:cond delay="0"/>
                                          </p:stCondLst>
                                        </p:cTn>
                                        <p:tgtEl>
                                          <p:spTgt spid="40"/>
                                        </p:tgtEl>
                                        <p:attrNameLst>
                                          <p:attrName>style.visibility</p:attrName>
                                        </p:attrNameLst>
                                      </p:cBhvr>
                                      <p:to>
                                        <p:strVal val="visible"/>
                                      </p:to>
                                    </p:set>
                                    <p:animEffect transition="in" filter="dissolve">
                                      <p:cBhvr>
                                        <p:cTn id="111" dur="500"/>
                                        <p:tgtEl>
                                          <p:spTgt spid="40"/>
                                        </p:tgtEl>
                                      </p:cBhvr>
                                    </p:animEffect>
                                  </p:childTnLst>
                                </p:cTn>
                              </p:par>
                              <p:par>
                                <p:cTn id="112" presetID="9" presetClass="entr" presetSubtype="0" fill="hold" nodeType="withEffect">
                                  <p:stCondLst>
                                    <p:cond delay="0"/>
                                  </p:stCondLst>
                                  <p:childTnLst>
                                    <p:set>
                                      <p:cBhvr>
                                        <p:cTn id="113" dur="1" fill="hold">
                                          <p:stCondLst>
                                            <p:cond delay="0"/>
                                          </p:stCondLst>
                                        </p:cTn>
                                        <p:tgtEl>
                                          <p:spTgt spid="41"/>
                                        </p:tgtEl>
                                        <p:attrNameLst>
                                          <p:attrName>style.visibility</p:attrName>
                                        </p:attrNameLst>
                                      </p:cBhvr>
                                      <p:to>
                                        <p:strVal val="visible"/>
                                      </p:to>
                                    </p:set>
                                    <p:animEffect transition="in" filter="dissolve">
                                      <p:cBhvr>
                                        <p:cTn id="114" dur="500"/>
                                        <p:tgtEl>
                                          <p:spTgt spid="41"/>
                                        </p:tgtEl>
                                      </p:cBhvr>
                                    </p:animEffect>
                                  </p:childTnLst>
                                </p:cTn>
                              </p:par>
                              <p:par>
                                <p:cTn id="115" presetID="9" presetClass="entr" presetSubtype="0" fill="hold" nodeType="withEffect">
                                  <p:stCondLst>
                                    <p:cond delay="0"/>
                                  </p:stCondLst>
                                  <p:childTnLst>
                                    <p:set>
                                      <p:cBhvr>
                                        <p:cTn id="116" dur="1" fill="hold">
                                          <p:stCondLst>
                                            <p:cond delay="0"/>
                                          </p:stCondLst>
                                        </p:cTn>
                                        <p:tgtEl>
                                          <p:spTgt spid="42"/>
                                        </p:tgtEl>
                                        <p:attrNameLst>
                                          <p:attrName>style.visibility</p:attrName>
                                        </p:attrNameLst>
                                      </p:cBhvr>
                                      <p:to>
                                        <p:strVal val="visible"/>
                                      </p:to>
                                    </p:set>
                                    <p:animEffect transition="in" filter="dissolve">
                                      <p:cBhvr>
                                        <p:cTn id="117" dur="500"/>
                                        <p:tgtEl>
                                          <p:spTgt spid="42"/>
                                        </p:tgtEl>
                                      </p:cBhvr>
                                    </p:animEffect>
                                  </p:childTnLst>
                                </p:cTn>
                              </p:par>
                            </p:childTnLst>
                          </p:cTn>
                        </p:par>
                      </p:childTnLst>
                    </p:cTn>
                  </p:par>
                  <p:par>
                    <p:cTn id="118" fill="hold">
                      <p:stCondLst>
                        <p:cond delay="indefinite"/>
                      </p:stCondLst>
                      <p:childTnLst>
                        <p:par>
                          <p:cTn id="119" fill="hold">
                            <p:stCondLst>
                              <p:cond delay="0"/>
                            </p:stCondLst>
                            <p:childTnLst>
                              <p:par>
                                <p:cTn id="120" presetID="9" presetClass="entr" presetSubtype="0" fill="hold" grpId="0" nodeType="clickEffect">
                                  <p:stCondLst>
                                    <p:cond delay="0"/>
                                  </p:stCondLst>
                                  <p:childTnLst>
                                    <p:set>
                                      <p:cBhvr>
                                        <p:cTn id="121" dur="1" fill="hold">
                                          <p:stCondLst>
                                            <p:cond delay="0"/>
                                          </p:stCondLst>
                                        </p:cTn>
                                        <p:tgtEl>
                                          <p:spTgt spid="36"/>
                                        </p:tgtEl>
                                        <p:attrNameLst>
                                          <p:attrName>style.visibility</p:attrName>
                                        </p:attrNameLst>
                                      </p:cBhvr>
                                      <p:to>
                                        <p:strVal val="visible"/>
                                      </p:to>
                                    </p:set>
                                    <p:animEffect transition="in" filter="dissolve">
                                      <p:cBhvr>
                                        <p:cTn id="122" dur="500"/>
                                        <p:tgtEl>
                                          <p:spTgt spid="36"/>
                                        </p:tgtEl>
                                      </p:cBhvr>
                                    </p:animEffect>
                                  </p:childTnLst>
                                </p:cTn>
                              </p:par>
                            </p:childTnLst>
                          </p:cTn>
                        </p:par>
                      </p:childTnLst>
                    </p:cTn>
                  </p:par>
                  <p:par>
                    <p:cTn id="123" fill="hold">
                      <p:stCondLst>
                        <p:cond delay="indefinite"/>
                      </p:stCondLst>
                      <p:childTnLst>
                        <p:par>
                          <p:cTn id="124" fill="hold">
                            <p:stCondLst>
                              <p:cond delay="0"/>
                            </p:stCondLst>
                            <p:childTnLst>
                              <p:par>
                                <p:cTn id="125" presetID="9" presetClass="entr" presetSubtype="0" fill="hold" nodeType="clickEffect">
                                  <p:stCondLst>
                                    <p:cond delay="0"/>
                                  </p:stCondLst>
                                  <p:childTnLst>
                                    <p:set>
                                      <p:cBhvr>
                                        <p:cTn id="126" dur="1" fill="hold">
                                          <p:stCondLst>
                                            <p:cond delay="0"/>
                                          </p:stCondLst>
                                        </p:cTn>
                                        <p:tgtEl>
                                          <p:spTgt spid="43"/>
                                        </p:tgtEl>
                                        <p:attrNameLst>
                                          <p:attrName>style.visibility</p:attrName>
                                        </p:attrNameLst>
                                      </p:cBhvr>
                                      <p:to>
                                        <p:strVal val="visible"/>
                                      </p:to>
                                    </p:set>
                                    <p:animEffect transition="in" filter="dissolve">
                                      <p:cBhvr>
                                        <p:cTn id="127" dur="500"/>
                                        <p:tgtEl>
                                          <p:spTgt spid="43"/>
                                        </p:tgtEl>
                                      </p:cBhvr>
                                    </p:animEffect>
                                  </p:childTnLst>
                                </p:cTn>
                              </p:par>
                              <p:par>
                                <p:cTn id="128" presetID="9" presetClass="exit" presetSubtype="0" fill="hold" nodeType="withEffect">
                                  <p:stCondLst>
                                    <p:cond delay="0"/>
                                  </p:stCondLst>
                                  <p:childTnLst>
                                    <p:animEffect transition="out" filter="dissolve">
                                      <p:cBhvr>
                                        <p:cTn id="129" dur="500"/>
                                        <p:tgtEl>
                                          <p:spTgt spid="7"/>
                                        </p:tgtEl>
                                      </p:cBhvr>
                                    </p:animEffect>
                                    <p:set>
                                      <p:cBhvr>
                                        <p:cTn id="130" dur="1" fill="hold">
                                          <p:stCondLst>
                                            <p:cond delay="499"/>
                                          </p:stCondLst>
                                        </p:cTn>
                                        <p:tgtEl>
                                          <p:spTgt spid="7"/>
                                        </p:tgtEl>
                                        <p:attrNameLst>
                                          <p:attrName>style.visibility</p:attrName>
                                        </p:attrNameLst>
                                      </p:cBhvr>
                                      <p:to>
                                        <p:strVal val="hidden"/>
                                      </p:to>
                                    </p:set>
                                  </p:childTnLst>
                                </p:cTn>
                              </p:par>
                              <p:par>
                                <p:cTn id="131" presetID="9" presetClass="entr" presetSubtype="0" fill="hold" grpId="0" nodeType="withEffect">
                                  <p:stCondLst>
                                    <p:cond delay="0"/>
                                  </p:stCondLst>
                                  <p:childTnLst>
                                    <p:set>
                                      <p:cBhvr>
                                        <p:cTn id="132" dur="1" fill="hold">
                                          <p:stCondLst>
                                            <p:cond delay="0"/>
                                          </p:stCondLst>
                                        </p:cTn>
                                        <p:tgtEl>
                                          <p:spTgt spid="44"/>
                                        </p:tgtEl>
                                        <p:attrNameLst>
                                          <p:attrName>style.visibility</p:attrName>
                                        </p:attrNameLst>
                                      </p:cBhvr>
                                      <p:to>
                                        <p:strVal val="visible"/>
                                      </p:to>
                                    </p:set>
                                    <p:animEffect transition="in" filter="dissolve">
                                      <p:cBhvr>
                                        <p:cTn id="133" dur="500"/>
                                        <p:tgtEl>
                                          <p:spTgt spid="44"/>
                                        </p:tgtEl>
                                      </p:cBhvr>
                                    </p:animEffect>
                                  </p:childTnLst>
                                </p:cTn>
                              </p:par>
                            </p:childTnLst>
                          </p:cTn>
                        </p:par>
                      </p:childTnLst>
                    </p:cTn>
                  </p:par>
                  <p:par>
                    <p:cTn id="134" fill="hold">
                      <p:stCondLst>
                        <p:cond delay="indefinite"/>
                      </p:stCondLst>
                      <p:childTnLst>
                        <p:par>
                          <p:cTn id="135" fill="hold">
                            <p:stCondLst>
                              <p:cond delay="0"/>
                            </p:stCondLst>
                            <p:childTnLst>
                              <p:par>
                                <p:cTn id="136" presetID="9" presetClass="entr" presetSubtype="0" fill="hold" grpId="0" nodeType="clickEffect">
                                  <p:stCondLst>
                                    <p:cond delay="0"/>
                                  </p:stCondLst>
                                  <p:childTnLst>
                                    <p:set>
                                      <p:cBhvr>
                                        <p:cTn id="137" dur="1" fill="hold">
                                          <p:stCondLst>
                                            <p:cond delay="0"/>
                                          </p:stCondLst>
                                        </p:cTn>
                                        <p:tgtEl>
                                          <p:spTgt spid="46"/>
                                        </p:tgtEl>
                                        <p:attrNameLst>
                                          <p:attrName>style.visibility</p:attrName>
                                        </p:attrNameLst>
                                      </p:cBhvr>
                                      <p:to>
                                        <p:strVal val="visible"/>
                                      </p:to>
                                    </p:set>
                                    <p:animEffect transition="in" filter="dissolve">
                                      <p:cBhvr>
                                        <p:cTn id="138" dur="500"/>
                                        <p:tgtEl>
                                          <p:spTgt spid="46"/>
                                        </p:tgtEl>
                                      </p:cBhvr>
                                    </p:animEffect>
                                  </p:childTnLst>
                                </p:cTn>
                              </p:par>
                              <p:par>
                                <p:cTn id="139" presetID="9" presetClass="entr" presetSubtype="0" fill="hold" grpId="0" nodeType="withEffect">
                                  <p:stCondLst>
                                    <p:cond delay="0"/>
                                  </p:stCondLst>
                                  <p:childTnLst>
                                    <p:set>
                                      <p:cBhvr>
                                        <p:cTn id="140" dur="1" fill="hold">
                                          <p:stCondLst>
                                            <p:cond delay="0"/>
                                          </p:stCondLst>
                                        </p:cTn>
                                        <p:tgtEl>
                                          <p:spTgt spid="45"/>
                                        </p:tgtEl>
                                        <p:attrNameLst>
                                          <p:attrName>style.visibility</p:attrName>
                                        </p:attrNameLst>
                                      </p:cBhvr>
                                      <p:to>
                                        <p:strVal val="visible"/>
                                      </p:to>
                                    </p:set>
                                    <p:animEffect transition="in" filter="dissolve">
                                      <p:cBhvr>
                                        <p:cTn id="14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p:bldP spid="17" grpId="0" animBg="1"/>
      <p:bldP spid="18" grpId="0" animBg="1"/>
      <p:bldP spid="19" grpId="0"/>
      <p:bldP spid="20" grpId="0"/>
      <p:bldP spid="21" grpId="0"/>
      <p:bldP spid="24" grpId="0" animBg="1"/>
      <p:bldP spid="26" grpId="0" animBg="1"/>
      <p:bldP spid="27" grpId="0" animBg="1"/>
      <p:bldP spid="28" grpId="0" animBg="1"/>
      <p:bldP spid="29" grpId="0"/>
      <p:bldP spid="30" grpId="0"/>
      <p:bldP spid="31" grpId="0"/>
      <p:bldP spid="34" grpId="0"/>
      <p:bldP spid="36" grpId="0"/>
      <p:bldP spid="37" grpId="0"/>
      <p:bldP spid="40" grpId="0"/>
      <p:bldP spid="44" grpId="0"/>
      <p:bldP spid="45" grpId="0"/>
      <p:bldP spid="4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359DE-8C9B-4846-8797-3D1F4FB5C5D3}"/>
              </a:ext>
            </a:extLst>
          </p:cNvPr>
          <p:cNvSpPr>
            <a:spLocks noGrp="1"/>
          </p:cNvSpPr>
          <p:nvPr>
            <p:ph type="title"/>
          </p:nvPr>
        </p:nvSpPr>
        <p:spPr/>
        <p:txBody>
          <a:bodyPr/>
          <a:lstStyle/>
          <a:p>
            <a:r>
              <a:rPr lang="en-US" dirty="0"/>
              <a:t>Data Profiling: Issues of Quality</a:t>
            </a:r>
            <a:br>
              <a:rPr lang="en-US" dirty="0"/>
            </a:br>
            <a:r>
              <a:rPr lang="en-US" sz="2800" dirty="0"/>
              <a:t>- </a:t>
            </a:r>
            <a:r>
              <a:rPr lang="en-US" sz="2800" dirty="0">
                <a:solidFill>
                  <a:srgbClr val="FFFF00"/>
                </a:solidFill>
              </a:rPr>
              <a:t>Longitudinal</a:t>
            </a:r>
            <a:r>
              <a:rPr lang="en-US" sz="2800" dirty="0"/>
              <a:t> </a:t>
            </a:r>
            <a:r>
              <a:rPr lang="en-US" sz="2800" dirty="0">
                <a:solidFill>
                  <a:srgbClr val="FFC000"/>
                </a:solidFill>
              </a:rPr>
              <a:t>Consistency</a:t>
            </a:r>
            <a:endParaRPr lang="en-US" dirty="0">
              <a:solidFill>
                <a:srgbClr val="FFC000"/>
              </a:solidFill>
            </a:endParaRPr>
          </a:p>
        </p:txBody>
      </p:sp>
      <p:sp>
        <p:nvSpPr>
          <p:cNvPr id="3" name="Content Placeholder 2">
            <a:extLst>
              <a:ext uri="{FF2B5EF4-FFF2-40B4-BE49-F238E27FC236}">
                <a16:creationId xmlns:a16="http://schemas.microsoft.com/office/drawing/2014/main" id="{76D63D5B-8123-C14F-914E-53F92D755635}"/>
              </a:ext>
            </a:extLst>
          </p:cNvPr>
          <p:cNvSpPr>
            <a:spLocks noGrp="1"/>
          </p:cNvSpPr>
          <p:nvPr>
            <p:ph idx="1"/>
          </p:nvPr>
        </p:nvSpPr>
        <p:spPr>
          <a:xfrm>
            <a:off x="1103312" y="2052918"/>
            <a:ext cx="9879879" cy="4195481"/>
          </a:xfrm>
        </p:spPr>
        <p:txBody>
          <a:bodyPr/>
          <a:lstStyle/>
          <a:p>
            <a:r>
              <a:rPr lang="en-US" dirty="0"/>
              <a:t>An inconsistency in the data when checked over time (longitudinally)</a:t>
            </a:r>
          </a:p>
          <a:p>
            <a:pPr lvl="1"/>
            <a:r>
              <a:rPr lang="en-US" dirty="0"/>
              <a:t>to see if the same value is recorded for every new record when it should be (i.e.  birthdate and other demographics)</a:t>
            </a:r>
          </a:p>
          <a:p>
            <a:r>
              <a:rPr lang="en-US" dirty="0"/>
              <a:t>Example: In Virginia Education Records from 2005-2015, 16,300 children were found to have multiple genders.</a:t>
            </a:r>
          </a:p>
          <a:p>
            <a:pPr marL="0" indent="0">
              <a:buNone/>
            </a:pPr>
            <a:endParaRPr lang="en-US" dirty="0"/>
          </a:p>
        </p:txBody>
      </p:sp>
      <p:sp>
        <p:nvSpPr>
          <p:cNvPr id="4" name="TextBox 3">
            <a:extLst>
              <a:ext uri="{FF2B5EF4-FFF2-40B4-BE49-F238E27FC236}">
                <a16:creationId xmlns:a16="http://schemas.microsoft.com/office/drawing/2014/main" id="{51A7FC23-B5EE-A048-8D05-F7DE59C88BB9}"/>
              </a:ext>
            </a:extLst>
          </p:cNvPr>
          <p:cNvSpPr txBox="1"/>
          <p:nvPr/>
        </p:nvSpPr>
        <p:spPr>
          <a:xfrm>
            <a:off x="341003" y="4261275"/>
            <a:ext cx="11551559" cy="2062103"/>
          </a:xfrm>
          <a:prstGeom prst="rect">
            <a:avLst/>
          </a:prstGeom>
          <a:solidFill>
            <a:schemeClr val="bg2">
              <a:lumMod val="90000"/>
            </a:schemeClr>
          </a:solidFill>
        </p:spPr>
        <p:txBody>
          <a:bodyPr wrap="none" rtlCol="0">
            <a:spAutoFit/>
          </a:bodyPr>
          <a:lstStyle/>
          <a:p>
            <a:pPr algn="ctr"/>
            <a:r>
              <a:rPr lang="en-US" sz="3200" dirty="0">
                <a:solidFill>
                  <a:srgbClr val="FFFF00"/>
                </a:solidFill>
              </a:rPr>
              <a:t>Master Lists in Administrative Records are Incredibly RARE!</a:t>
            </a:r>
          </a:p>
          <a:p>
            <a:pPr algn="ctr"/>
            <a:endParaRPr lang="en-US" sz="2400" dirty="0">
              <a:solidFill>
                <a:srgbClr val="FFFF00"/>
              </a:solidFill>
            </a:endParaRPr>
          </a:p>
          <a:p>
            <a:pPr algn="ctr"/>
            <a:r>
              <a:rPr lang="en-US" sz="2400" dirty="0">
                <a:solidFill>
                  <a:srgbClr val="FFFF00"/>
                </a:solidFill>
              </a:rPr>
              <a:t>Consider:</a:t>
            </a:r>
          </a:p>
          <a:p>
            <a:pPr algn="ctr"/>
            <a:r>
              <a:rPr lang="en-US" sz="2400" dirty="0">
                <a:solidFill>
                  <a:srgbClr val="FFFF00"/>
                </a:solidFill>
              </a:rPr>
              <a:t>Education Records – Multiple Recordings per Year</a:t>
            </a:r>
          </a:p>
          <a:p>
            <a:pPr algn="ctr"/>
            <a:r>
              <a:rPr lang="en-US" sz="2400" dirty="0">
                <a:solidFill>
                  <a:srgbClr val="FFFF00"/>
                </a:solidFill>
              </a:rPr>
              <a:t>Social Service Records – Multiple Representations Across Multiple Systems!</a:t>
            </a:r>
          </a:p>
        </p:txBody>
      </p:sp>
    </p:spTree>
    <p:extLst>
      <p:ext uri="{BB962C8B-B14F-4D97-AF65-F5344CB8AC3E}">
        <p14:creationId xmlns:p14="http://schemas.microsoft.com/office/powerpoint/2010/main" val="3845680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B816D-AC8C-5E49-A6FD-0ADA82DCAB21}"/>
              </a:ext>
            </a:extLst>
          </p:cNvPr>
          <p:cNvSpPr>
            <a:spLocks noGrp="1"/>
          </p:cNvSpPr>
          <p:nvPr>
            <p:ph type="title"/>
          </p:nvPr>
        </p:nvSpPr>
        <p:spPr/>
        <p:txBody>
          <a:bodyPr/>
          <a:lstStyle/>
          <a:p>
            <a:r>
              <a:rPr lang="en-US" dirty="0"/>
              <a:t>Data Profiling: Issues of Quality</a:t>
            </a:r>
            <a:br>
              <a:rPr lang="en-US" dirty="0"/>
            </a:br>
            <a:r>
              <a:rPr lang="en-US" sz="2800" dirty="0"/>
              <a:t>- </a:t>
            </a:r>
            <a:r>
              <a:rPr lang="en-US" sz="2800" dirty="0">
                <a:solidFill>
                  <a:srgbClr val="FFFF00"/>
                </a:solidFill>
              </a:rPr>
              <a:t>Longitudinal</a:t>
            </a:r>
            <a:r>
              <a:rPr lang="en-US" sz="2800" dirty="0"/>
              <a:t> </a:t>
            </a:r>
            <a:r>
              <a:rPr lang="en-US" sz="2800" dirty="0">
                <a:solidFill>
                  <a:srgbClr val="FFC000"/>
                </a:solidFill>
              </a:rPr>
              <a:t>Consistency</a:t>
            </a:r>
            <a:endParaRPr lang="en-US" dirty="0">
              <a:solidFill>
                <a:srgbClr val="FFC000"/>
              </a:solidFill>
            </a:endParaRPr>
          </a:p>
        </p:txBody>
      </p:sp>
      <p:pic>
        <p:nvPicPr>
          <p:cNvPr id="5" name="Content Placeholder 4">
            <a:extLst>
              <a:ext uri="{FF2B5EF4-FFF2-40B4-BE49-F238E27FC236}">
                <a16:creationId xmlns:a16="http://schemas.microsoft.com/office/drawing/2014/main" id="{3C177F13-E69D-6F4D-8B8E-657F9AB0AA6F}"/>
              </a:ext>
            </a:extLst>
          </p:cNvPr>
          <p:cNvPicPr>
            <a:picLocks noGrp="1" noChangeAspect="1"/>
          </p:cNvPicPr>
          <p:nvPr>
            <p:ph idx="1"/>
          </p:nvPr>
        </p:nvPicPr>
        <p:blipFill>
          <a:blip r:embed="rId3"/>
          <a:stretch>
            <a:fillRect/>
          </a:stretch>
        </p:blipFill>
        <p:spPr>
          <a:xfrm>
            <a:off x="1622425" y="4369106"/>
            <a:ext cx="8947150" cy="1641007"/>
          </a:xfrm>
        </p:spPr>
      </p:pic>
      <p:sp>
        <p:nvSpPr>
          <p:cNvPr id="7" name="Rectangle 6">
            <a:extLst>
              <a:ext uri="{FF2B5EF4-FFF2-40B4-BE49-F238E27FC236}">
                <a16:creationId xmlns:a16="http://schemas.microsoft.com/office/drawing/2014/main" id="{73A56A56-42AB-774A-ABB1-78677E60C7EE}"/>
              </a:ext>
            </a:extLst>
          </p:cNvPr>
          <p:cNvSpPr/>
          <p:nvPr/>
        </p:nvSpPr>
        <p:spPr>
          <a:xfrm>
            <a:off x="838200" y="1818516"/>
            <a:ext cx="10515600" cy="2585323"/>
          </a:xfrm>
          <a:prstGeom prst="rect">
            <a:avLst/>
          </a:prstGeom>
        </p:spPr>
        <p:txBody>
          <a:bodyPr wrap="square">
            <a:spAutoFit/>
          </a:bodyPr>
          <a:lstStyle/>
          <a:p>
            <a:r>
              <a:rPr lang="en-US" b="0" i="0" dirty="0">
                <a:effectLst/>
                <a:latin typeface="Helvetica Neue" panose="02000503000000020004" pitchFamily="2" charset="0"/>
              </a:rPr>
              <a:t>A consistently troublesome demographic variable, from a longitudinal consistency viewpoint, is race. </a:t>
            </a:r>
          </a:p>
          <a:p>
            <a:pPr marL="285750" indent="-285750">
              <a:buFont typeface="Arial" panose="020B0604020202020204" pitchFamily="34" charset="0"/>
              <a:buChar char="•"/>
            </a:pPr>
            <a:endParaRPr lang="en-US" dirty="0">
              <a:latin typeface="Helvetica Neue" panose="02000503000000020004" pitchFamily="2" charset="0"/>
            </a:endParaRPr>
          </a:p>
          <a:p>
            <a:pPr marL="285750" indent="-285750">
              <a:buFont typeface="Arial" panose="020B0604020202020204" pitchFamily="34" charset="0"/>
              <a:buChar char="•"/>
            </a:pPr>
            <a:r>
              <a:rPr lang="en-US" dirty="0">
                <a:latin typeface="Helvetica Neue" panose="02000503000000020004" pitchFamily="2" charset="0"/>
              </a:rPr>
              <a:t>Sometimes p</a:t>
            </a:r>
            <a:r>
              <a:rPr lang="en-US" b="0" i="0" dirty="0">
                <a:effectLst/>
                <a:latin typeface="Helvetica Neue" panose="02000503000000020004" pitchFamily="2" charset="0"/>
              </a:rPr>
              <a:t>eople will periodically elect to change the racial category with which the identify.</a:t>
            </a:r>
          </a:p>
          <a:p>
            <a:pPr marL="285750" indent="-285750">
              <a:buFont typeface="Arial" panose="020B0604020202020204" pitchFamily="34" charset="0"/>
              <a:buChar char="•"/>
            </a:pPr>
            <a:r>
              <a:rPr lang="en-US" b="1" i="0" dirty="0">
                <a:solidFill>
                  <a:srgbClr val="002060"/>
                </a:solidFill>
                <a:effectLst/>
                <a:latin typeface="Helvetica Neue" panose="02000503000000020004" pitchFamily="2" charset="0"/>
              </a:rPr>
              <a:t>Race categorization schemes change fairly frequently </a:t>
            </a:r>
            <a:r>
              <a:rPr lang="en-US" b="0" i="0" dirty="0">
                <a:effectLst/>
                <a:latin typeface="Helvetica Neue" panose="02000503000000020004" pitchFamily="2" charset="0"/>
              </a:rPr>
              <a:t>(in comparison to other demographic categories). </a:t>
            </a:r>
            <a:r>
              <a:rPr lang="en-US" b="1" i="0" dirty="0">
                <a:effectLst/>
                <a:latin typeface="Helvetica Neue" panose="02000503000000020004" pitchFamily="2" charset="0"/>
              </a:rPr>
              <a:t>Why do you think that is?</a:t>
            </a:r>
          </a:p>
          <a:p>
            <a:endParaRPr lang="en-US" b="0" i="0" dirty="0">
              <a:effectLst/>
              <a:latin typeface="Helvetica Neue" panose="02000503000000020004" pitchFamily="2" charset="0"/>
            </a:endParaRPr>
          </a:p>
          <a:p>
            <a:r>
              <a:rPr lang="en-US" b="0" i="0" dirty="0">
                <a:effectLst/>
                <a:latin typeface="Helvetica Neue" panose="02000503000000020004" pitchFamily="2" charset="0"/>
              </a:rPr>
              <a:t>A longitudinal consistency check of race in the Virginia Student Record Collection:</a:t>
            </a:r>
          </a:p>
          <a:p>
            <a:r>
              <a:rPr lang="en-US" dirty="0">
                <a:latin typeface="Helvetica Neue" panose="02000503000000020004" pitchFamily="2" charset="0"/>
              </a:rPr>
              <a:t>- About 7% inconsistent</a:t>
            </a:r>
            <a:endParaRPr lang="en-US" dirty="0"/>
          </a:p>
          <a:p>
            <a:endParaRPr lang="en-US" dirty="0"/>
          </a:p>
        </p:txBody>
      </p:sp>
    </p:spTree>
    <p:extLst>
      <p:ext uri="{BB962C8B-B14F-4D97-AF65-F5344CB8AC3E}">
        <p14:creationId xmlns:p14="http://schemas.microsoft.com/office/powerpoint/2010/main" val="38761626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1DC27-F876-1E40-AD62-27B1E7D18CD4}"/>
              </a:ext>
            </a:extLst>
          </p:cNvPr>
          <p:cNvSpPr>
            <a:spLocks noGrp="1"/>
          </p:cNvSpPr>
          <p:nvPr>
            <p:ph type="title"/>
          </p:nvPr>
        </p:nvSpPr>
        <p:spPr/>
        <p:txBody>
          <a:bodyPr/>
          <a:lstStyle/>
          <a:p>
            <a:r>
              <a:rPr lang="en-US" dirty="0"/>
              <a:t>Data Profiling: Issues of Quality</a:t>
            </a:r>
            <a:br>
              <a:rPr lang="en-US" dirty="0"/>
            </a:br>
            <a:r>
              <a:rPr lang="en-US" sz="2800" dirty="0"/>
              <a:t>- </a:t>
            </a:r>
            <a:r>
              <a:rPr lang="en-US" sz="2800" dirty="0">
                <a:solidFill>
                  <a:srgbClr val="FFC000"/>
                </a:solidFill>
              </a:rPr>
              <a:t>Duplication</a:t>
            </a:r>
            <a:endParaRPr lang="en-US" dirty="0">
              <a:solidFill>
                <a:srgbClr val="FFC000"/>
              </a:solidFill>
            </a:endParaRPr>
          </a:p>
        </p:txBody>
      </p:sp>
      <p:sp>
        <p:nvSpPr>
          <p:cNvPr id="3" name="Content Placeholder 2">
            <a:extLst>
              <a:ext uri="{FF2B5EF4-FFF2-40B4-BE49-F238E27FC236}">
                <a16:creationId xmlns:a16="http://schemas.microsoft.com/office/drawing/2014/main" id="{F002FD19-C3AC-3B4E-9603-5D1DC08AD0A0}"/>
              </a:ext>
            </a:extLst>
          </p:cNvPr>
          <p:cNvSpPr>
            <a:spLocks noGrp="1"/>
          </p:cNvSpPr>
          <p:nvPr>
            <p:ph idx="1"/>
          </p:nvPr>
        </p:nvSpPr>
        <p:spPr/>
        <p:txBody>
          <a:bodyPr>
            <a:normAutofit fontScale="92500" lnSpcReduction="10000"/>
          </a:bodyPr>
          <a:lstStyle/>
          <a:p>
            <a:r>
              <a:rPr lang="en-US" dirty="0"/>
              <a:t>Duplication refers to the degree of replication of distinct observations per observation unit type</a:t>
            </a:r>
          </a:p>
          <a:p>
            <a:endParaRPr lang="en-US" dirty="0"/>
          </a:p>
          <a:p>
            <a:r>
              <a:rPr lang="en-US" dirty="0"/>
              <a:t>For example, in state-level secondary-education registration records, greater than 1 registration per student per official reporting period would represent duplication.</a:t>
            </a:r>
          </a:p>
          <a:p>
            <a:endParaRPr lang="en-US" dirty="0"/>
          </a:p>
          <a:p>
            <a:r>
              <a:rPr lang="en-US" dirty="0"/>
              <a:t>However, it is important to remember that while duplication can occur as a result of the accidental entering of the same information multiple times, duplication can occur many times as a direct result of the choice of level of aggregation; for example, aggregating to a single student registration per academic year when registration information is actually collected multiple times per academic year.</a:t>
            </a:r>
          </a:p>
        </p:txBody>
      </p:sp>
    </p:spTree>
    <p:extLst>
      <p:ext uri="{BB962C8B-B14F-4D97-AF65-F5344CB8AC3E}">
        <p14:creationId xmlns:p14="http://schemas.microsoft.com/office/powerpoint/2010/main" val="40487904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1DC27-F876-1E40-AD62-27B1E7D18CD4}"/>
              </a:ext>
            </a:extLst>
          </p:cNvPr>
          <p:cNvSpPr>
            <a:spLocks noGrp="1"/>
          </p:cNvSpPr>
          <p:nvPr>
            <p:ph type="title"/>
          </p:nvPr>
        </p:nvSpPr>
        <p:spPr/>
        <p:txBody>
          <a:bodyPr/>
          <a:lstStyle/>
          <a:p>
            <a:r>
              <a:rPr lang="en-US" dirty="0"/>
              <a:t>Data Profiling: Issues of Quality</a:t>
            </a:r>
            <a:br>
              <a:rPr lang="en-US" dirty="0"/>
            </a:br>
            <a:r>
              <a:rPr lang="en-US" sz="2800" dirty="0"/>
              <a:t>- </a:t>
            </a:r>
            <a:r>
              <a:rPr lang="en-US" sz="2800" dirty="0">
                <a:solidFill>
                  <a:srgbClr val="FFC000"/>
                </a:solidFill>
              </a:rPr>
              <a:t>Uniqueness</a:t>
            </a:r>
            <a:endParaRPr lang="en-US" dirty="0">
              <a:solidFill>
                <a:srgbClr val="FFC000"/>
              </a:solidFill>
            </a:endParaRPr>
          </a:p>
        </p:txBody>
      </p:sp>
      <p:sp>
        <p:nvSpPr>
          <p:cNvPr id="3" name="Content Placeholder 2">
            <a:extLst>
              <a:ext uri="{FF2B5EF4-FFF2-40B4-BE49-F238E27FC236}">
                <a16:creationId xmlns:a16="http://schemas.microsoft.com/office/drawing/2014/main" id="{F002FD19-C3AC-3B4E-9603-5D1DC08AD0A0}"/>
              </a:ext>
            </a:extLst>
          </p:cNvPr>
          <p:cNvSpPr>
            <a:spLocks noGrp="1"/>
          </p:cNvSpPr>
          <p:nvPr>
            <p:ph idx="1"/>
          </p:nvPr>
        </p:nvSpPr>
        <p:spPr/>
        <p:txBody>
          <a:bodyPr>
            <a:normAutofit/>
          </a:bodyPr>
          <a:lstStyle/>
          <a:p>
            <a:r>
              <a:rPr lang="en-US" dirty="0"/>
              <a:t>The concept of data uniqueness can be generalized as the number of unique valid values that have been entered in a record field, or as a combination of record field values within a dataset</a:t>
            </a:r>
          </a:p>
          <a:p>
            <a:r>
              <a:rPr lang="en-US" dirty="0"/>
              <a:t>Uniqueness is not generally discussed in terms of data quality, but for the purposes of answering research questions, the variety and richness of the data is of paramount importance.</a:t>
            </a:r>
          </a:p>
          <a:p>
            <a:r>
              <a:rPr lang="en-US" dirty="0"/>
              <a:t>Most notably, if a record field has very little value uniqueness (e.g. entries in the field ‘State’ for an analysis of housing within a county, which of course would be within a single state), then its utility would be quite low and can be conceptualized as having low quality in terms of the research question at hand.</a:t>
            </a:r>
          </a:p>
        </p:txBody>
      </p:sp>
    </p:spTree>
    <p:extLst>
      <p:ext uri="{BB962C8B-B14F-4D97-AF65-F5344CB8AC3E}">
        <p14:creationId xmlns:p14="http://schemas.microsoft.com/office/powerpoint/2010/main" val="39471973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1F62B-4D61-8641-9938-48548FCB2D8B}"/>
              </a:ext>
            </a:extLst>
          </p:cNvPr>
          <p:cNvSpPr>
            <a:spLocks noGrp="1"/>
          </p:cNvSpPr>
          <p:nvPr>
            <p:ph type="title"/>
          </p:nvPr>
        </p:nvSpPr>
        <p:spPr/>
        <p:txBody>
          <a:bodyPr/>
          <a:lstStyle/>
          <a:p>
            <a:r>
              <a:rPr lang="en-US" dirty="0"/>
              <a:t>Data Profiling: Issues of Metadata and Provenance</a:t>
            </a:r>
          </a:p>
        </p:txBody>
      </p:sp>
      <p:sp>
        <p:nvSpPr>
          <p:cNvPr id="4" name="TextBox 3">
            <a:extLst>
              <a:ext uri="{FF2B5EF4-FFF2-40B4-BE49-F238E27FC236}">
                <a16:creationId xmlns:a16="http://schemas.microsoft.com/office/drawing/2014/main" id="{C6ED0AEC-CC14-FD42-9C06-ED2298C24BE6}"/>
              </a:ext>
            </a:extLst>
          </p:cNvPr>
          <p:cNvSpPr txBox="1"/>
          <p:nvPr/>
        </p:nvSpPr>
        <p:spPr>
          <a:xfrm>
            <a:off x="999402" y="2459324"/>
            <a:ext cx="5318271" cy="3099966"/>
          </a:xfrm>
          <a:prstGeom prst="rect">
            <a:avLst/>
          </a:prstGeom>
          <a:solidFill>
            <a:schemeClr val="bg1"/>
          </a:solidFill>
          <a:ln w="28575">
            <a:solidFill>
              <a:schemeClr val="accent1"/>
            </a:solidFill>
          </a:ln>
          <a:effectLst>
            <a:outerShdw blurRad="50800" dist="76200" dir="2700000" algn="tl" rotWithShape="0">
              <a:prstClr val="black">
                <a:alpha val="40000"/>
              </a:prstClr>
            </a:outerShdw>
          </a:effectLst>
        </p:spPr>
        <p:txBody>
          <a:bodyPr wrap="square" lIns="82945" tIns="41473" rIns="82945" bIns="41473" rtlCol="0">
            <a:spAutoFit/>
          </a:bodyPr>
          <a:lstStyle/>
          <a:p>
            <a:pPr marL="253604"/>
            <a:r>
              <a:rPr lang="en-US" sz="1400" b="1" dirty="0">
                <a:solidFill>
                  <a:schemeClr val="accent1"/>
                </a:solidFill>
                <a:latin typeface="Helvetica" charset="0"/>
                <a:ea typeface="Helvetica" charset="0"/>
                <a:cs typeface="Helvetica" charset="0"/>
              </a:rPr>
              <a:t>Observation Unit Definition</a:t>
            </a:r>
          </a:p>
          <a:p>
            <a:pPr marL="253604"/>
            <a:r>
              <a:rPr lang="en-US" sz="1200" dirty="0">
                <a:latin typeface="Helvetica" charset="0"/>
                <a:ea typeface="Helvetica" charset="0"/>
                <a:cs typeface="Helvetica" charset="0"/>
              </a:rPr>
              <a:t>Datasets (tables) without definition and/or non-meaningful/confusing naming</a:t>
            </a:r>
          </a:p>
          <a:p>
            <a:pPr marL="253604"/>
            <a:r>
              <a:rPr lang="en-US" sz="1400" b="1" dirty="0">
                <a:solidFill>
                  <a:schemeClr val="accent1"/>
                </a:solidFill>
                <a:latin typeface="Helvetica" charset="0"/>
                <a:ea typeface="Helvetica" charset="0"/>
                <a:cs typeface="Helvetica" charset="0"/>
              </a:rPr>
              <a:t>Observation Unit Attributes Definition </a:t>
            </a:r>
          </a:p>
          <a:p>
            <a:pPr marL="253604"/>
            <a:r>
              <a:rPr lang="en-US" sz="1200" dirty="0">
                <a:latin typeface="Helvetica" charset="0"/>
                <a:ea typeface="Helvetica" charset="0"/>
                <a:cs typeface="Helvetica" charset="0"/>
              </a:rPr>
              <a:t>Attributes (columns) without definition and/or non-meaningful/confusing naming</a:t>
            </a:r>
          </a:p>
          <a:p>
            <a:pPr marL="253604"/>
            <a:r>
              <a:rPr lang="en-US" sz="1400" b="1" dirty="0">
                <a:solidFill>
                  <a:schemeClr val="accent1"/>
                </a:solidFill>
                <a:latin typeface="Helvetica" charset="0"/>
                <a:ea typeface="Helvetica" charset="0"/>
                <a:cs typeface="Helvetica" charset="0"/>
              </a:rPr>
              <a:t>Semantic Confusion </a:t>
            </a:r>
          </a:p>
          <a:p>
            <a:pPr marL="253604"/>
            <a:r>
              <a:rPr lang="en-US" sz="1200" dirty="0">
                <a:latin typeface="Helvetica" charset="0"/>
                <a:ea typeface="Helvetica" charset="0"/>
                <a:cs typeface="Helvetica" charset="0"/>
              </a:rPr>
              <a:t>Attributes with the same name but different definitions</a:t>
            </a:r>
          </a:p>
          <a:p>
            <a:pPr marL="253604"/>
            <a:r>
              <a:rPr lang="en-US" sz="1050" dirty="0">
                <a:latin typeface="Helvetica" charset="0"/>
                <a:ea typeface="Helvetica" charset="0"/>
                <a:cs typeface="Helvetica" charset="0"/>
              </a:rPr>
              <a:t>  e.g. An attribute named “Grade” can refer to both a 'score' for a test or the 'level/year’</a:t>
            </a:r>
          </a:p>
          <a:p>
            <a:pPr marL="253604"/>
            <a:r>
              <a:rPr lang="en-US" sz="1400" b="1" dirty="0">
                <a:solidFill>
                  <a:schemeClr val="accent1"/>
                </a:solidFill>
                <a:latin typeface="Helvetica" charset="0"/>
                <a:ea typeface="Helvetica" charset="0"/>
                <a:cs typeface="Helvetica" charset="0"/>
              </a:rPr>
              <a:t>Multiple Attribute Names </a:t>
            </a:r>
          </a:p>
          <a:p>
            <a:pPr marL="253604"/>
            <a:r>
              <a:rPr lang="en-US" sz="1200" dirty="0">
                <a:latin typeface="Helvetica" charset="0"/>
                <a:ea typeface="Helvetica" charset="0"/>
                <a:cs typeface="Helvetica" charset="0"/>
              </a:rPr>
              <a:t>Attributes with different names but the same definition</a:t>
            </a:r>
          </a:p>
          <a:p>
            <a:pPr marL="253604"/>
            <a:r>
              <a:rPr lang="en-US" sz="1050" dirty="0">
                <a:latin typeface="Helvetica" charset="0"/>
                <a:ea typeface="Helvetica" charset="0"/>
                <a:cs typeface="Helvetica" charset="0"/>
              </a:rPr>
              <a:t>  e.g. Attributes name “Grade” and “Year” both referring to 'level/year' of schooling</a:t>
            </a:r>
          </a:p>
          <a:p>
            <a:pPr marL="253604"/>
            <a:r>
              <a:rPr lang="en-US" sz="1400" b="1" dirty="0">
                <a:solidFill>
                  <a:schemeClr val="accent1"/>
                </a:solidFill>
                <a:latin typeface="Helvetica" charset="0"/>
                <a:ea typeface="Helvetica" charset="0"/>
                <a:cs typeface="Helvetica" charset="0"/>
              </a:rPr>
              <a:t>Inconsistent Attribute Formats </a:t>
            </a:r>
          </a:p>
          <a:p>
            <a:pPr marL="253604"/>
            <a:r>
              <a:rPr lang="en-US" sz="1200" dirty="0">
                <a:latin typeface="Helvetica" charset="0"/>
                <a:ea typeface="Helvetica" charset="0"/>
                <a:cs typeface="Helvetica" charset="0"/>
              </a:rPr>
              <a:t>Attributes of the same type that are formatted differently</a:t>
            </a:r>
          </a:p>
          <a:p>
            <a:pPr marL="253604"/>
            <a:r>
              <a:rPr lang="en-US" sz="1050" dirty="0">
                <a:latin typeface="Helvetica" charset="0"/>
                <a:ea typeface="Helvetica" charset="0"/>
                <a:cs typeface="Helvetica" charset="0"/>
              </a:rPr>
              <a:t>  e.g. Most commonly an issue when dealing with dates and times</a:t>
            </a:r>
          </a:p>
        </p:txBody>
      </p:sp>
      <p:sp>
        <p:nvSpPr>
          <p:cNvPr id="6" name="TextBox 5">
            <a:extLst>
              <a:ext uri="{FF2B5EF4-FFF2-40B4-BE49-F238E27FC236}">
                <a16:creationId xmlns:a16="http://schemas.microsoft.com/office/drawing/2014/main" id="{A2F20A80-BE34-BE44-94C9-5B492AFE06DB}"/>
              </a:ext>
            </a:extLst>
          </p:cNvPr>
          <p:cNvSpPr txBox="1"/>
          <p:nvPr/>
        </p:nvSpPr>
        <p:spPr>
          <a:xfrm>
            <a:off x="6504964" y="2459324"/>
            <a:ext cx="4355381" cy="2268970"/>
          </a:xfrm>
          <a:prstGeom prst="rect">
            <a:avLst/>
          </a:prstGeom>
          <a:solidFill>
            <a:schemeClr val="bg1"/>
          </a:solidFill>
          <a:ln w="28575">
            <a:solidFill>
              <a:schemeClr val="accent1"/>
            </a:solidFill>
          </a:ln>
          <a:effectLst>
            <a:outerShdw blurRad="50800" dist="76200" dir="2700000" algn="tl" rotWithShape="0">
              <a:prstClr val="black">
                <a:alpha val="40000"/>
              </a:prstClr>
            </a:outerShdw>
          </a:effectLst>
        </p:spPr>
        <p:txBody>
          <a:bodyPr wrap="square" lIns="82945" tIns="41473" rIns="82945" bIns="41473" rtlCol="0">
            <a:spAutoFit/>
          </a:bodyPr>
          <a:lstStyle/>
          <a:p>
            <a:pPr marL="253604"/>
            <a:r>
              <a:rPr lang="en-US" sz="1400" b="1" dirty="0">
                <a:solidFill>
                  <a:schemeClr val="accent1"/>
                </a:solidFill>
                <a:latin typeface="Helvetica" charset="0"/>
                <a:ea typeface="Helvetica" charset="0"/>
                <a:cs typeface="Helvetica" charset="0"/>
              </a:rPr>
              <a:t>System of Origin</a:t>
            </a:r>
          </a:p>
          <a:p>
            <a:pPr marL="253604"/>
            <a:r>
              <a:rPr lang="en-US" sz="1200" dirty="0">
                <a:latin typeface="Helvetica" charset="0"/>
                <a:ea typeface="Helvetica" charset="0"/>
                <a:cs typeface="Helvetica" charset="0"/>
              </a:rPr>
              <a:t>Where was this data originally collected?</a:t>
            </a:r>
          </a:p>
          <a:p>
            <a:pPr marL="253604"/>
            <a:r>
              <a:rPr lang="en-US" sz="1400" b="1" dirty="0">
                <a:solidFill>
                  <a:schemeClr val="accent1"/>
                </a:solidFill>
                <a:latin typeface="Helvetica" charset="0"/>
                <a:ea typeface="Helvetica" charset="0"/>
                <a:cs typeface="Helvetica" charset="0"/>
              </a:rPr>
              <a:t>Data Process History</a:t>
            </a:r>
          </a:p>
          <a:p>
            <a:pPr marL="253604"/>
            <a:r>
              <a:rPr lang="en-US" sz="1200" dirty="0">
                <a:latin typeface="Helvetica" charset="0"/>
                <a:ea typeface="Helvetica" charset="0"/>
                <a:cs typeface="Helvetica" charset="0"/>
              </a:rPr>
              <a:t>Attributes collected at different locations, with different tools</a:t>
            </a:r>
          </a:p>
          <a:p>
            <a:pPr marL="253604"/>
            <a:r>
              <a:rPr lang="en-US" sz="1400" b="1" dirty="0">
                <a:solidFill>
                  <a:schemeClr val="accent1"/>
                </a:solidFill>
                <a:latin typeface="Helvetica" charset="0"/>
                <a:ea typeface="Helvetica" charset="0"/>
                <a:cs typeface="Helvetica" charset="0"/>
              </a:rPr>
              <a:t>Intermediate Storage Systems</a:t>
            </a:r>
          </a:p>
          <a:p>
            <a:pPr marL="253604"/>
            <a:r>
              <a:rPr lang="en-US" sz="1200" dirty="0">
                <a:latin typeface="Helvetica" charset="0"/>
                <a:ea typeface="Helvetica" charset="0"/>
                <a:cs typeface="Helvetica" charset="0"/>
              </a:rPr>
              <a:t>Chain of Custody</a:t>
            </a:r>
          </a:p>
          <a:p>
            <a:pPr marL="253604"/>
            <a:r>
              <a:rPr lang="en-US" sz="1400" b="1" dirty="0">
                <a:solidFill>
                  <a:schemeClr val="accent1"/>
                </a:solidFill>
                <a:latin typeface="Helvetica" charset="0"/>
                <a:ea typeface="Helvetica" charset="0"/>
                <a:cs typeface="Helvetica" charset="0"/>
              </a:rPr>
              <a:t>Contact Information</a:t>
            </a:r>
          </a:p>
          <a:p>
            <a:pPr marL="253604"/>
            <a:r>
              <a:rPr lang="en-US" sz="1200" dirty="0">
                <a:latin typeface="Helvetica" charset="0"/>
                <a:ea typeface="Helvetica" charset="0"/>
                <a:cs typeface="Helvetica" charset="0"/>
              </a:rPr>
              <a:t>Who can I contact with my questions?</a:t>
            </a:r>
          </a:p>
          <a:p>
            <a:pPr marL="253604"/>
            <a:r>
              <a:rPr lang="en-US" sz="1400" b="1" dirty="0">
                <a:solidFill>
                  <a:schemeClr val="accent1"/>
                </a:solidFill>
                <a:latin typeface="Helvetica" charset="0"/>
                <a:ea typeface="Helvetica" charset="0"/>
                <a:cs typeface="Helvetica" charset="0"/>
              </a:rPr>
              <a:t>Transformation</a:t>
            </a:r>
          </a:p>
          <a:p>
            <a:pPr marL="253604"/>
            <a:r>
              <a:rPr lang="en-US" sz="1200" dirty="0">
                <a:latin typeface="Helvetica" charset="0"/>
                <a:ea typeface="Helvetica" charset="0"/>
                <a:cs typeface="Helvetica" charset="0"/>
              </a:rPr>
              <a:t>What happened to the data since collection and why?</a:t>
            </a:r>
          </a:p>
        </p:txBody>
      </p:sp>
      <p:sp>
        <p:nvSpPr>
          <p:cNvPr id="7" name="TextBox 6">
            <a:extLst>
              <a:ext uri="{FF2B5EF4-FFF2-40B4-BE49-F238E27FC236}">
                <a16:creationId xmlns:a16="http://schemas.microsoft.com/office/drawing/2014/main" id="{8B98620F-B95D-2F41-A95F-BB855F9B0024}"/>
              </a:ext>
            </a:extLst>
          </p:cNvPr>
          <p:cNvSpPr txBox="1"/>
          <p:nvPr/>
        </p:nvSpPr>
        <p:spPr>
          <a:xfrm>
            <a:off x="2991527" y="2089992"/>
            <a:ext cx="1334020" cy="369332"/>
          </a:xfrm>
          <a:prstGeom prst="rect">
            <a:avLst/>
          </a:prstGeom>
          <a:noFill/>
        </p:spPr>
        <p:txBody>
          <a:bodyPr wrap="none" rtlCol="0">
            <a:spAutoFit/>
          </a:bodyPr>
          <a:lstStyle/>
          <a:p>
            <a:r>
              <a:rPr lang="en-US" dirty="0">
                <a:solidFill>
                  <a:srgbClr val="FFC000"/>
                </a:solidFill>
              </a:rPr>
              <a:t>Metadata</a:t>
            </a:r>
          </a:p>
        </p:txBody>
      </p:sp>
      <p:sp>
        <p:nvSpPr>
          <p:cNvPr id="8" name="TextBox 7">
            <a:extLst>
              <a:ext uri="{FF2B5EF4-FFF2-40B4-BE49-F238E27FC236}">
                <a16:creationId xmlns:a16="http://schemas.microsoft.com/office/drawing/2014/main" id="{84E54139-132E-FB4B-BFEE-3B515604D552}"/>
              </a:ext>
            </a:extLst>
          </p:cNvPr>
          <p:cNvSpPr txBox="1"/>
          <p:nvPr/>
        </p:nvSpPr>
        <p:spPr>
          <a:xfrm>
            <a:off x="7903434" y="2089992"/>
            <a:ext cx="1558440" cy="369332"/>
          </a:xfrm>
          <a:prstGeom prst="rect">
            <a:avLst/>
          </a:prstGeom>
          <a:noFill/>
        </p:spPr>
        <p:txBody>
          <a:bodyPr wrap="none" rtlCol="0">
            <a:spAutoFit/>
          </a:bodyPr>
          <a:lstStyle/>
          <a:p>
            <a:r>
              <a:rPr lang="en-US" dirty="0">
                <a:solidFill>
                  <a:srgbClr val="FFC000"/>
                </a:solidFill>
              </a:rPr>
              <a:t>Provenance</a:t>
            </a:r>
          </a:p>
        </p:txBody>
      </p:sp>
    </p:spTree>
    <p:extLst>
      <p:ext uri="{BB962C8B-B14F-4D97-AF65-F5344CB8AC3E}">
        <p14:creationId xmlns:p14="http://schemas.microsoft.com/office/powerpoint/2010/main" val="927263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980C7FEF-8A65-DD47-B458-868EC9740573}"/>
              </a:ext>
            </a:extLst>
          </p:cNvPr>
          <p:cNvPicPr>
            <a:picLocks noGrp="1" noChangeAspect="1"/>
          </p:cNvPicPr>
          <p:nvPr>
            <p:ph idx="1"/>
          </p:nvPr>
        </p:nvPicPr>
        <p:blipFill>
          <a:blip r:embed="rId3"/>
          <a:stretch>
            <a:fillRect/>
          </a:stretch>
        </p:blipFill>
        <p:spPr>
          <a:xfrm>
            <a:off x="1288472" y="4417029"/>
            <a:ext cx="3067773" cy="1465526"/>
          </a:xfrm>
        </p:spPr>
      </p:pic>
      <p:pic>
        <p:nvPicPr>
          <p:cNvPr id="11" name="Picture 10">
            <a:extLst>
              <a:ext uri="{FF2B5EF4-FFF2-40B4-BE49-F238E27FC236}">
                <a16:creationId xmlns:a16="http://schemas.microsoft.com/office/drawing/2014/main" id="{F1A2FDBF-5B0A-FD46-A895-87B383CDAF0D}"/>
              </a:ext>
            </a:extLst>
          </p:cNvPr>
          <p:cNvPicPr>
            <a:picLocks noChangeAspect="1"/>
          </p:cNvPicPr>
          <p:nvPr/>
        </p:nvPicPr>
        <p:blipFill>
          <a:blip r:embed="rId4"/>
          <a:stretch>
            <a:fillRect/>
          </a:stretch>
        </p:blipFill>
        <p:spPr>
          <a:xfrm>
            <a:off x="5226626" y="2553514"/>
            <a:ext cx="6066469" cy="3329041"/>
          </a:xfrm>
          <a:prstGeom prst="rect">
            <a:avLst/>
          </a:prstGeom>
        </p:spPr>
      </p:pic>
      <p:sp>
        <p:nvSpPr>
          <p:cNvPr id="12" name="TextBox 11">
            <a:extLst>
              <a:ext uri="{FF2B5EF4-FFF2-40B4-BE49-F238E27FC236}">
                <a16:creationId xmlns:a16="http://schemas.microsoft.com/office/drawing/2014/main" id="{40549F09-930D-2742-B013-C261D1C6CA0F}"/>
              </a:ext>
            </a:extLst>
          </p:cNvPr>
          <p:cNvSpPr txBox="1"/>
          <p:nvPr/>
        </p:nvSpPr>
        <p:spPr>
          <a:xfrm>
            <a:off x="646111" y="2244436"/>
            <a:ext cx="4310353" cy="1754326"/>
          </a:xfrm>
          <a:prstGeom prst="rect">
            <a:avLst/>
          </a:prstGeom>
          <a:noFill/>
        </p:spPr>
        <p:txBody>
          <a:bodyPr wrap="square" rtlCol="0">
            <a:spAutoFit/>
          </a:bodyPr>
          <a:lstStyle/>
          <a:p>
            <a:pPr marL="285750" indent="-285750">
              <a:buFont typeface="Arial" panose="020B0604020202020204" pitchFamily="34" charset="0"/>
              <a:buChar char="•"/>
            </a:pPr>
            <a:r>
              <a:rPr lang="en-US" dirty="0"/>
              <a:t>Misalignment in data sources between proprietary and public “raw” data</a:t>
            </a:r>
          </a:p>
          <a:p>
            <a:pPr marL="285750" indent="-285750">
              <a:buFont typeface="Arial" panose="020B0604020202020204" pitchFamily="34" charset="0"/>
              <a:buChar char="•"/>
            </a:pPr>
            <a:r>
              <a:rPr lang="en-US" dirty="0"/>
              <a:t>The commercial provider would not describe, nor make available, their methods to adjust the counts</a:t>
            </a:r>
          </a:p>
        </p:txBody>
      </p:sp>
      <p:sp>
        <p:nvSpPr>
          <p:cNvPr id="13" name="Title 1">
            <a:extLst>
              <a:ext uri="{FF2B5EF4-FFF2-40B4-BE49-F238E27FC236}">
                <a16:creationId xmlns:a16="http://schemas.microsoft.com/office/drawing/2014/main" id="{98C2E871-54A9-9D43-9B17-CFF90D4453EC}"/>
              </a:ext>
            </a:extLst>
          </p:cNvPr>
          <p:cNvSpPr>
            <a:spLocks noGrp="1"/>
          </p:cNvSpPr>
          <p:nvPr>
            <p:ph type="title"/>
          </p:nvPr>
        </p:nvSpPr>
        <p:spPr/>
        <p:txBody>
          <a:bodyPr/>
          <a:lstStyle/>
          <a:p>
            <a:r>
              <a:rPr lang="en-US" dirty="0"/>
              <a:t>Data Profiling: Issues of Metadata and Provenance</a:t>
            </a:r>
          </a:p>
        </p:txBody>
      </p:sp>
      <p:sp>
        <p:nvSpPr>
          <p:cNvPr id="14" name="TextBox 13">
            <a:extLst>
              <a:ext uri="{FF2B5EF4-FFF2-40B4-BE49-F238E27FC236}">
                <a16:creationId xmlns:a16="http://schemas.microsoft.com/office/drawing/2014/main" id="{253EAF81-5862-1548-8F51-A6299A28CC08}"/>
              </a:ext>
            </a:extLst>
          </p:cNvPr>
          <p:cNvSpPr txBox="1"/>
          <p:nvPr/>
        </p:nvSpPr>
        <p:spPr>
          <a:xfrm>
            <a:off x="6722419" y="1834049"/>
            <a:ext cx="3074881" cy="369332"/>
          </a:xfrm>
          <a:prstGeom prst="rect">
            <a:avLst/>
          </a:prstGeom>
          <a:noFill/>
        </p:spPr>
        <p:txBody>
          <a:bodyPr wrap="none" rtlCol="0">
            <a:spAutoFit/>
          </a:bodyPr>
          <a:lstStyle/>
          <a:p>
            <a:r>
              <a:rPr lang="en-US" dirty="0">
                <a:solidFill>
                  <a:srgbClr val="FFC000"/>
                </a:solidFill>
              </a:rPr>
              <a:t>Unknown Transformations!</a:t>
            </a:r>
          </a:p>
        </p:txBody>
      </p:sp>
    </p:spTree>
    <p:extLst>
      <p:ext uri="{BB962C8B-B14F-4D97-AF65-F5344CB8AC3E}">
        <p14:creationId xmlns:p14="http://schemas.microsoft.com/office/powerpoint/2010/main" val="4221851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D2549B-5CA2-324E-A8DF-6ADB0D196A70}"/>
              </a:ext>
            </a:extLst>
          </p:cNvPr>
          <p:cNvSpPr>
            <a:spLocks noGrp="1"/>
          </p:cNvSpPr>
          <p:nvPr>
            <p:ph idx="1"/>
          </p:nvPr>
        </p:nvSpPr>
        <p:spPr/>
        <p:txBody>
          <a:bodyPr/>
          <a:lstStyle/>
          <a:p>
            <a:r>
              <a:rPr lang="en-US" dirty="0"/>
              <a:t>Combined Variables</a:t>
            </a:r>
          </a:p>
          <a:p>
            <a:r>
              <a:rPr lang="en-US" dirty="0"/>
              <a:t>Multiple Observation Directions</a:t>
            </a:r>
          </a:p>
          <a:p>
            <a:r>
              <a:rPr lang="en-US" dirty="0"/>
              <a:t>Combined Observational Unit Types</a:t>
            </a:r>
          </a:p>
          <a:p>
            <a:r>
              <a:rPr lang="en-US" dirty="0"/>
              <a:t>Divided Observation Unit Type</a:t>
            </a:r>
          </a:p>
          <a:p>
            <a:r>
              <a:rPr lang="en-US" dirty="0"/>
              <a:t>Missing Variables</a:t>
            </a:r>
          </a:p>
        </p:txBody>
      </p:sp>
      <p:sp>
        <p:nvSpPr>
          <p:cNvPr id="4" name="Title 1">
            <a:extLst>
              <a:ext uri="{FF2B5EF4-FFF2-40B4-BE49-F238E27FC236}">
                <a16:creationId xmlns:a16="http://schemas.microsoft.com/office/drawing/2014/main" id="{B73AA741-D639-774D-80E8-4A2AED6B33B8}"/>
              </a:ext>
            </a:extLst>
          </p:cNvPr>
          <p:cNvSpPr>
            <a:spLocks noGrp="1"/>
          </p:cNvSpPr>
          <p:nvPr>
            <p:ph type="title"/>
          </p:nvPr>
        </p:nvSpPr>
        <p:spPr/>
        <p:txBody>
          <a:bodyPr>
            <a:normAutofit/>
          </a:bodyPr>
          <a:lstStyle/>
          <a:p>
            <a:r>
              <a:rPr lang="en-US" dirty="0"/>
              <a:t>Data Profiling: Issues of Structure</a:t>
            </a:r>
            <a:br>
              <a:rPr lang="en-US" dirty="0"/>
            </a:br>
            <a:r>
              <a:rPr lang="en-US" sz="2800" dirty="0"/>
              <a:t>- Time to Wrangle!</a:t>
            </a:r>
            <a:endParaRPr lang="en-US" dirty="0">
              <a:solidFill>
                <a:srgbClr val="FFC000"/>
              </a:solidFill>
            </a:endParaRPr>
          </a:p>
        </p:txBody>
      </p:sp>
    </p:spTree>
    <p:extLst>
      <p:ext uri="{BB962C8B-B14F-4D97-AF65-F5344CB8AC3E}">
        <p14:creationId xmlns:p14="http://schemas.microsoft.com/office/powerpoint/2010/main" val="527610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44D91-3FA5-F746-A8E4-F14D90B7881D}"/>
              </a:ext>
            </a:extLst>
          </p:cNvPr>
          <p:cNvSpPr>
            <a:spLocks noGrp="1"/>
          </p:cNvSpPr>
          <p:nvPr>
            <p:ph type="title"/>
          </p:nvPr>
        </p:nvSpPr>
        <p:spPr/>
        <p:txBody>
          <a:bodyPr>
            <a:normAutofit/>
          </a:bodyPr>
          <a:lstStyle/>
          <a:p>
            <a:r>
              <a:rPr lang="en-US" dirty="0"/>
              <a:t>Data Profiling: Issues of Structure</a:t>
            </a:r>
            <a:br>
              <a:rPr lang="en-US" dirty="0"/>
            </a:br>
            <a:r>
              <a:rPr lang="en-US" sz="2800" dirty="0"/>
              <a:t>- </a:t>
            </a:r>
            <a:r>
              <a:rPr lang="en-US" sz="2800" dirty="0">
                <a:solidFill>
                  <a:srgbClr val="FFC000"/>
                </a:solidFill>
              </a:rPr>
              <a:t>Combined Variables</a:t>
            </a:r>
            <a:endParaRPr lang="en-US" dirty="0">
              <a:solidFill>
                <a:srgbClr val="FFC000"/>
              </a:solidFill>
            </a:endParaRPr>
          </a:p>
        </p:txBody>
      </p:sp>
      <p:sp>
        <p:nvSpPr>
          <p:cNvPr id="3" name="Content Placeholder 2">
            <a:extLst>
              <a:ext uri="{FF2B5EF4-FFF2-40B4-BE49-F238E27FC236}">
                <a16:creationId xmlns:a16="http://schemas.microsoft.com/office/drawing/2014/main" id="{C7C499F9-B27E-F149-9D70-AAFF56B118C3}"/>
              </a:ext>
            </a:extLst>
          </p:cNvPr>
          <p:cNvSpPr>
            <a:spLocks noGrp="1"/>
          </p:cNvSpPr>
          <p:nvPr>
            <p:ph idx="1"/>
          </p:nvPr>
        </p:nvSpPr>
        <p:spPr/>
        <p:txBody>
          <a:bodyPr/>
          <a:lstStyle/>
          <a:p>
            <a:pPr lvl="1"/>
            <a:r>
              <a:rPr lang="en-US" dirty="0"/>
              <a:t>more than one variable represented in an attribute (column) value</a:t>
            </a:r>
          </a:p>
          <a:p>
            <a:pPr lvl="1"/>
            <a:r>
              <a:rPr lang="en-US" dirty="0"/>
              <a:t>e.g. birth year, month, and day combined</a:t>
            </a:r>
          </a:p>
        </p:txBody>
      </p:sp>
      <p:sp>
        <p:nvSpPr>
          <p:cNvPr id="4" name="TextBox 3">
            <a:extLst>
              <a:ext uri="{FF2B5EF4-FFF2-40B4-BE49-F238E27FC236}">
                <a16:creationId xmlns:a16="http://schemas.microsoft.com/office/drawing/2014/main" id="{F9E71280-7E11-0F48-9042-BE5BBED88A76}"/>
              </a:ext>
            </a:extLst>
          </p:cNvPr>
          <p:cNvSpPr txBox="1"/>
          <p:nvPr/>
        </p:nvSpPr>
        <p:spPr>
          <a:xfrm>
            <a:off x="4966721" y="3410244"/>
            <a:ext cx="2487156" cy="584775"/>
          </a:xfrm>
          <a:prstGeom prst="rect">
            <a:avLst/>
          </a:prstGeom>
          <a:noFill/>
        </p:spPr>
        <p:txBody>
          <a:bodyPr wrap="none" rtlCol="0">
            <a:spAutoFit/>
          </a:bodyPr>
          <a:lstStyle/>
          <a:p>
            <a:r>
              <a:rPr lang="en-US" sz="3200" dirty="0"/>
              <a:t>YYYY/MM/DD</a:t>
            </a:r>
          </a:p>
        </p:txBody>
      </p:sp>
      <p:sp>
        <p:nvSpPr>
          <p:cNvPr id="5" name="TextBox 4">
            <a:extLst>
              <a:ext uri="{FF2B5EF4-FFF2-40B4-BE49-F238E27FC236}">
                <a16:creationId xmlns:a16="http://schemas.microsoft.com/office/drawing/2014/main" id="{B847ED56-0DC3-6842-8D58-266F121C1892}"/>
              </a:ext>
            </a:extLst>
          </p:cNvPr>
          <p:cNvSpPr txBox="1"/>
          <p:nvPr/>
        </p:nvSpPr>
        <p:spPr>
          <a:xfrm>
            <a:off x="2323967" y="4966534"/>
            <a:ext cx="986167" cy="584775"/>
          </a:xfrm>
          <a:prstGeom prst="rect">
            <a:avLst/>
          </a:prstGeom>
          <a:noFill/>
        </p:spPr>
        <p:txBody>
          <a:bodyPr wrap="none" rtlCol="0">
            <a:spAutoFit/>
          </a:bodyPr>
          <a:lstStyle/>
          <a:p>
            <a:r>
              <a:rPr lang="en-US" sz="3200" dirty="0"/>
              <a:t>YYYY</a:t>
            </a:r>
          </a:p>
        </p:txBody>
      </p:sp>
      <p:sp>
        <p:nvSpPr>
          <p:cNvPr id="6" name="TextBox 5">
            <a:extLst>
              <a:ext uri="{FF2B5EF4-FFF2-40B4-BE49-F238E27FC236}">
                <a16:creationId xmlns:a16="http://schemas.microsoft.com/office/drawing/2014/main" id="{4BDFC243-F551-0640-AD5C-26EBB2929C25}"/>
              </a:ext>
            </a:extLst>
          </p:cNvPr>
          <p:cNvSpPr txBox="1"/>
          <p:nvPr/>
        </p:nvSpPr>
        <p:spPr>
          <a:xfrm>
            <a:off x="5862791" y="5410576"/>
            <a:ext cx="886781" cy="584775"/>
          </a:xfrm>
          <a:prstGeom prst="rect">
            <a:avLst/>
          </a:prstGeom>
          <a:noFill/>
        </p:spPr>
        <p:txBody>
          <a:bodyPr wrap="none" rtlCol="0">
            <a:spAutoFit/>
          </a:bodyPr>
          <a:lstStyle/>
          <a:p>
            <a:r>
              <a:rPr lang="en-US" sz="3200" dirty="0"/>
              <a:t>MM</a:t>
            </a:r>
          </a:p>
        </p:txBody>
      </p:sp>
      <p:sp>
        <p:nvSpPr>
          <p:cNvPr id="7" name="TextBox 6">
            <a:extLst>
              <a:ext uri="{FF2B5EF4-FFF2-40B4-BE49-F238E27FC236}">
                <a16:creationId xmlns:a16="http://schemas.microsoft.com/office/drawing/2014/main" id="{8FA4A1F2-7655-244F-9075-318D9A2BCA1F}"/>
              </a:ext>
            </a:extLst>
          </p:cNvPr>
          <p:cNvSpPr txBox="1"/>
          <p:nvPr/>
        </p:nvSpPr>
        <p:spPr>
          <a:xfrm>
            <a:off x="9210841" y="4979560"/>
            <a:ext cx="691215" cy="584775"/>
          </a:xfrm>
          <a:prstGeom prst="rect">
            <a:avLst/>
          </a:prstGeom>
          <a:noFill/>
        </p:spPr>
        <p:txBody>
          <a:bodyPr wrap="none" rtlCol="0">
            <a:spAutoFit/>
          </a:bodyPr>
          <a:lstStyle/>
          <a:p>
            <a:r>
              <a:rPr lang="en-US" sz="3200" dirty="0"/>
              <a:t>DD</a:t>
            </a:r>
          </a:p>
        </p:txBody>
      </p:sp>
      <p:sp>
        <p:nvSpPr>
          <p:cNvPr id="8" name="TextBox 7">
            <a:extLst>
              <a:ext uri="{FF2B5EF4-FFF2-40B4-BE49-F238E27FC236}">
                <a16:creationId xmlns:a16="http://schemas.microsoft.com/office/drawing/2014/main" id="{BA77A7E2-4475-0845-98D9-AF792739E70A}"/>
              </a:ext>
            </a:extLst>
          </p:cNvPr>
          <p:cNvSpPr txBox="1"/>
          <p:nvPr/>
        </p:nvSpPr>
        <p:spPr>
          <a:xfrm>
            <a:off x="5070631" y="2898205"/>
            <a:ext cx="2358870" cy="584775"/>
          </a:xfrm>
          <a:prstGeom prst="rect">
            <a:avLst/>
          </a:prstGeom>
          <a:noFill/>
        </p:spPr>
        <p:txBody>
          <a:bodyPr wrap="square" rtlCol="0">
            <a:spAutoFit/>
          </a:bodyPr>
          <a:lstStyle/>
          <a:p>
            <a:pPr algn="ctr"/>
            <a:r>
              <a:rPr lang="en-US" sz="3200" dirty="0">
                <a:solidFill>
                  <a:srgbClr val="002060"/>
                </a:solidFill>
              </a:rPr>
              <a:t>Birthdate</a:t>
            </a:r>
          </a:p>
        </p:txBody>
      </p:sp>
      <p:sp>
        <p:nvSpPr>
          <p:cNvPr id="10" name="TextBox 9">
            <a:extLst>
              <a:ext uri="{FF2B5EF4-FFF2-40B4-BE49-F238E27FC236}">
                <a16:creationId xmlns:a16="http://schemas.microsoft.com/office/drawing/2014/main" id="{10488467-0D46-6147-A03D-DD4BECF90CF5}"/>
              </a:ext>
            </a:extLst>
          </p:cNvPr>
          <p:cNvSpPr txBox="1"/>
          <p:nvPr/>
        </p:nvSpPr>
        <p:spPr>
          <a:xfrm>
            <a:off x="1637615" y="4539209"/>
            <a:ext cx="2358870" cy="584775"/>
          </a:xfrm>
          <a:prstGeom prst="rect">
            <a:avLst/>
          </a:prstGeom>
          <a:noFill/>
        </p:spPr>
        <p:txBody>
          <a:bodyPr wrap="square" rtlCol="0">
            <a:spAutoFit/>
          </a:bodyPr>
          <a:lstStyle/>
          <a:p>
            <a:pPr algn="ctr"/>
            <a:r>
              <a:rPr lang="en-US" sz="3200" dirty="0">
                <a:solidFill>
                  <a:srgbClr val="002060"/>
                </a:solidFill>
              </a:rPr>
              <a:t>Birth Year</a:t>
            </a:r>
          </a:p>
        </p:txBody>
      </p:sp>
      <p:sp>
        <p:nvSpPr>
          <p:cNvPr id="11" name="TextBox 10">
            <a:extLst>
              <a:ext uri="{FF2B5EF4-FFF2-40B4-BE49-F238E27FC236}">
                <a16:creationId xmlns:a16="http://schemas.microsoft.com/office/drawing/2014/main" id="{DBC536F1-AFF7-0F45-B9E2-3872A0A280F8}"/>
              </a:ext>
            </a:extLst>
          </p:cNvPr>
          <p:cNvSpPr txBox="1"/>
          <p:nvPr/>
        </p:nvSpPr>
        <p:spPr>
          <a:xfrm>
            <a:off x="4655480" y="4955612"/>
            <a:ext cx="3196061" cy="584775"/>
          </a:xfrm>
          <a:prstGeom prst="rect">
            <a:avLst/>
          </a:prstGeom>
          <a:noFill/>
        </p:spPr>
        <p:txBody>
          <a:bodyPr wrap="square" rtlCol="0">
            <a:spAutoFit/>
          </a:bodyPr>
          <a:lstStyle/>
          <a:p>
            <a:pPr algn="ctr"/>
            <a:r>
              <a:rPr lang="en-US" sz="3200" dirty="0">
                <a:solidFill>
                  <a:srgbClr val="002060"/>
                </a:solidFill>
              </a:rPr>
              <a:t>Birth Month</a:t>
            </a:r>
          </a:p>
        </p:txBody>
      </p:sp>
      <p:sp>
        <p:nvSpPr>
          <p:cNvPr id="12" name="TextBox 11">
            <a:extLst>
              <a:ext uri="{FF2B5EF4-FFF2-40B4-BE49-F238E27FC236}">
                <a16:creationId xmlns:a16="http://schemas.microsoft.com/office/drawing/2014/main" id="{45F9EF02-608F-E042-91BB-69E5922CD4F6}"/>
              </a:ext>
            </a:extLst>
          </p:cNvPr>
          <p:cNvSpPr txBox="1"/>
          <p:nvPr/>
        </p:nvSpPr>
        <p:spPr>
          <a:xfrm>
            <a:off x="8374857" y="4524595"/>
            <a:ext cx="2358870" cy="584775"/>
          </a:xfrm>
          <a:prstGeom prst="rect">
            <a:avLst/>
          </a:prstGeom>
          <a:noFill/>
        </p:spPr>
        <p:txBody>
          <a:bodyPr wrap="square" rtlCol="0">
            <a:spAutoFit/>
          </a:bodyPr>
          <a:lstStyle/>
          <a:p>
            <a:pPr algn="ctr"/>
            <a:r>
              <a:rPr lang="en-US" sz="3200" dirty="0">
                <a:solidFill>
                  <a:srgbClr val="002060"/>
                </a:solidFill>
              </a:rPr>
              <a:t>Birth Day</a:t>
            </a:r>
          </a:p>
        </p:txBody>
      </p:sp>
      <p:sp>
        <p:nvSpPr>
          <p:cNvPr id="13" name="Down Arrow 12">
            <a:extLst>
              <a:ext uri="{FF2B5EF4-FFF2-40B4-BE49-F238E27FC236}">
                <a16:creationId xmlns:a16="http://schemas.microsoft.com/office/drawing/2014/main" id="{8A8C23AC-CB38-624B-8F43-04BE623BF471}"/>
              </a:ext>
            </a:extLst>
          </p:cNvPr>
          <p:cNvSpPr/>
          <p:nvPr/>
        </p:nvSpPr>
        <p:spPr>
          <a:xfrm rot="2889575">
            <a:off x="4267317" y="3678866"/>
            <a:ext cx="241481" cy="154211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own Arrow 13">
            <a:extLst>
              <a:ext uri="{FF2B5EF4-FFF2-40B4-BE49-F238E27FC236}">
                <a16:creationId xmlns:a16="http://schemas.microsoft.com/office/drawing/2014/main" id="{488B9184-C81C-824C-834A-37B485AEBA9E}"/>
              </a:ext>
            </a:extLst>
          </p:cNvPr>
          <p:cNvSpPr/>
          <p:nvPr/>
        </p:nvSpPr>
        <p:spPr>
          <a:xfrm rot="18650692">
            <a:off x="7904526" y="3624192"/>
            <a:ext cx="241481" cy="154211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own Arrow 14">
            <a:extLst>
              <a:ext uri="{FF2B5EF4-FFF2-40B4-BE49-F238E27FC236}">
                <a16:creationId xmlns:a16="http://schemas.microsoft.com/office/drawing/2014/main" id="{49BDF468-5E84-6543-918B-EF2BA68E45A3}"/>
              </a:ext>
            </a:extLst>
          </p:cNvPr>
          <p:cNvSpPr/>
          <p:nvPr/>
        </p:nvSpPr>
        <p:spPr>
          <a:xfrm>
            <a:off x="6041047" y="3913773"/>
            <a:ext cx="291084" cy="11284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56557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60407F1-D857-A34D-8BB7-36844159F68F}"/>
              </a:ext>
            </a:extLst>
          </p:cNvPr>
          <p:cNvSpPr/>
          <p:nvPr/>
        </p:nvSpPr>
        <p:spPr>
          <a:xfrm>
            <a:off x="6933674" y="1311215"/>
            <a:ext cx="4943135" cy="520388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744D91-3FA5-F746-A8E4-F14D90B7881D}"/>
              </a:ext>
            </a:extLst>
          </p:cNvPr>
          <p:cNvSpPr>
            <a:spLocks noGrp="1"/>
          </p:cNvSpPr>
          <p:nvPr>
            <p:ph type="title"/>
          </p:nvPr>
        </p:nvSpPr>
        <p:spPr/>
        <p:txBody>
          <a:bodyPr/>
          <a:lstStyle/>
          <a:p>
            <a:r>
              <a:rPr lang="en-US" dirty="0"/>
              <a:t>Data Profiling: Issues of Structure</a:t>
            </a:r>
            <a:br>
              <a:rPr lang="en-US" dirty="0"/>
            </a:br>
            <a:r>
              <a:rPr lang="en-US" sz="2800" dirty="0"/>
              <a:t>- </a:t>
            </a:r>
            <a:r>
              <a:rPr lang="en-US" sz="2800" dirty="0">
                <a:solidFill>
                  <a:srgbClr val="FFC000"/>
                </a:solidFill>
              </a:rPr>
              <a:t>Multiple Observation Directions</a:t>
            </a:r>
            <a:endParaRPr lang="en-US" dirty="0">
              <a:solidFill>
                <a:srgbClr val="FFC000"/>
              </a:solidFill>
            </a:endParaRPr>
          </a:p>
        </p:txBody>
      </p:sp>
      <p:sp>
        <p:nvSpPr>
          <p:cNvPr id="3" name="Content Placeholder 2">
            <a:extLst>
              <a:ext uri="{FF2B5EF4-FFF2-40B4-BE49-F238E27FC236}">
                <a16:creationId xmlns:a16="http://schemas.microsoft.com/office/drawing/2014/main" id="{C7C499F9-B27E-F149-9D70-AAFF56B118C3}"/>
              </a:ext>
            </a:extLst>
          </p:cNvPr>
          <p:cNvSpPr>
            <a:spLocks noGrp="1"/>
          </p:cNvSpPr>
          <p:nvPr>
            <p:ph idx="1"/>
          </p:nvPr>
        </p:nvSpPr>
        <p:spPr>
          <a:xfrm>
            <a:off x="833149" y="1853248"/>
            <a:ext cx="5162406" cy="673508"/>
          </a:xfrm>
        </p:spPr>
        <p:txBody>
          <a:bodyPr/>
          <a:lstStyle/>
          <a:p>
            <a:r>
              <a:rPr lang="en-US" dirty="0"/>
              <a:t>Variables in both Columns &amp; Rows</a:t>
            </a:r>
          </a:p>
        </p:txBody>
      </p:sp>
      <p:pic>
        <p:nvPicPr>
          <p:cNvPr id="5" name="Picture 4">
            <a:extLst>
              <a:ext uri="{FF2B5EF4-FFF2-40B4-BE49-F238E27FC236}">
                <a16:creationId xmlns:a16="http://schemas.microsoft.com/office/drawing/2014/main" id="{85CB8557-7FED-B348-92A4-5D9BA1AD6CFC}"/>
              </a:ext>
            </a:extLst>
          </p:cNvPr>
          <p:cNvPicPr>
            <a:picLocks noChangeAspect="1"/>
          </p:cNvPicPr>
          <p:nvPr/>
        </p:nvPicPr>
        <p:blipFill>
          <a:blip r:embed="rId3"/>
          <a:stretch>
            <a:fillRect/>
          </a:stretch>
        </p:blipFill>
        <p:spPr>
          <a:xfrm>
            <a:off x="6933674" y="1191808"/>
            <a:ext cx="5149057" cy="5149057"/>
          </a:xfrm>
          <a:prstGeom prst="rect">
            <a:avLst/>
          </a:prstGeom>
        </p:spPr>
      </p:pic>
      <p:pic>
        <p:nvPicPr>
          <p:cNvPr id="7" name="Picture 6">
            <a:extLst>
              <a:ext uri="{FF2B5EF4-FFF2-40B4-BE49-F238E27FC236}">
                <a16:creationId xmlns:a16="http://schemas.microsoft.com/office/drawing/2014/main" id="{A135DCA0-141C-044B-989F-D611F64B813C}"/>
              </a:ext>
            </a:extLst>
          </p:cNvPr>
          <p:cNvPicPr>
            <a:picLocks noChangeAspect="1"/>
          </p:cNvPicPr>
          <p:nvPr/>
        </p:nvPicPr>
        <p:blipFill>
          <a:blip r:embed="rId4"/>
          <a:stretch>
            <a:fillRect/>
          </a:stretch>
        </p:blipFill>
        <p:spPr>
          <a:xfrm>
            <a:off x="626511" y="2635283"/>
            <a:ext cx="6165356" cy="3187940"/>
          </a:xfrm>
          <a:prstGeom prst="rect">
            <a:avLst/>
          </a:prstGeom>
        </p:spPr>
      </p:pic>
    </p:spTree>
    <p:extLst>
      <p:ext uri="{BB962C8B-B14F-4D97-AF65-F5344CB8AC3E}">
        <p14:creationId xmlns:p14="http://schemas.microsoft.com/office/powerpoint/2010/main" val="1331753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44D91-3FA5-F746-A8E4-F14D90B7881D}"/>
              </a:ext>
            </a:extLst>
          </p:cNvPr>
          <p:cNvSpPr>
            <a:spLocks noGrp="1"/>
          </p:cNvSpPr>
          <p:nvPr>
            <p:ph type="title"/>
          </p:nvPr>
        </p:nvSpPr>
        <p:spPr/>
        <p:txBody>
          <a:bodyPr>
            <a:normAutofit/>
          </a:bodyPr>
          <a:lstStyle/>
          <a:p>
            <a:r>
              <a:rPr lang="en-US" dirty="0"/>
              <a:t>Data Profiling: Issues of Structure</a:t>
            </a:r>
            <a:br>
              <a:rPr lang="en-US" dirty="0"/>
            </a:br>
            <a:r>
              <a:rPr lang="en-US" sz="2800" dirty="0"/>
              <a:t>- </a:t>
            </a:r>
            <a:r>
              <a:rPr lang="en-US" sz="2800" dirty="0">
                <a:solidFill>
                  <a:srgbClr val="FFC000"/>
                </a:solidFill>
              </a:rPr>
              <a:t>Combined Observation Unit Types</a:t>
            </a:r>
            <a:endParaRPr lang="en-US" dirty="0">
              <a:solidFill>
                <a:srgbClr val="FFC000"/>
              </a:solidFill>
            </a:endParaRPr>
          </a:p>
        </p:txBody>
      </p:sp>
      <p:sp>
        <p:nvSpPr>
          <p:cNvPr id="3" name="Content Placeholder 2">
            <a:extLst>
              <a:ext uri="{FF2B5EF4-FFF2-40B4-BE49-F238E27FC236}">
                <a16:creationId xmlns:a16="http://schemas.microsoft.com/office/drawing/2014/main" id="{C7C499F9-B27E-F149-9D70-AAFF56B118C3}"/>
              </a:ext>
            </a:extLst>
          </p:cNvPr>
          <p:cNvSpPr>
            <a:spLocks noGrp="1"/>
          </p:cNvSpPr>
          <p:nvPr>
            <p:ph idx="1"/>
          </p:nvPr>
        </p:nvSpPr>
        <p:spPr>
          <a:xfrm>
            <a:off x="396543" y="1750628"/>
            <a:ext cx="4163425" cy="2989814"/>
          </a:xfrm>
        </p:spPr>
        <p:txBody>
          <a:bodyPr>
            <a:normAutofit/>
          </a:bodyPr>
          <a:lstStyle/>
          <a:p>
            <a:pPr lvl="1"/>
            <a:r>
              <a:rPr lang="en-US" sz="1400" dirty="0"/>
              <a:t>More than one observation unit type per table</a:t>
            </a:r>
          </a:p>
          <a:p>
            <a:pPr lvl="1"/>
            <a:r>
              <a:rPr lang="en-US" sz="1400" dirty="0"/>
              <a:t>e.g. A table containing both individual demographic data and a periodic measurement like weekly attendance where demographic data and weekly attendance are separate observational units and need to be in separate datasets.</a:t>
            </a:r>
          </a:p>
          <a:p>
            <a:pPr lvl="1"/>
            <a:endParaRPr lang="en-US" sz="1400" dirty="0"/>
          </a:p>
          <a:p>
            <a:pPr lvl="1"/>
            <a:endParaRPr lang="en-US" sz="1400" dirty="0"/>
          </a:p>
        </p:txBody>
      </p:sp>
      <p:graphicFrame>
        <p:nvGraphicFramePr>
          <p:cNvPr id="8" name="Content Placeholder 3">
            <a:extLst>
              <a:ext uri="{FF2B5EF4-FFF2-40B4-BE49-F238E27FC236}">
                <a16:creationId xmlns:a16="http://schemas.microsoft.com/office/drawing/2014/main" id="{4198F40F-68A8-0B4E-A3FE-4C9349CCED55}"/>
              </a:ext>
            </a:extLst>
          </p:cNvPr>
          <p:cNvGraphicFramePr>
            <a:graphicFrameLocks/>
          </p:cNvGraphicFramePr>
          <p:nvPr>
            <p:extLst>
              <p:ext uri="{D42A27DB-BD31-4B8C-83A1-F6EECF244321}">
                <p14:modId xmlns:p14="http://schemas.microsoft.com/office/powerpoint/2010/main" val="2335878063"/>
              </p:ext>
            </p:extLst>
          </p:nvPr>
        </p:nvGraphicFramePr>
        <p:xfrm>
          <a:off x="4910609" y="2507302"/>
          <a:ext cx="6569242" cy="3670548"/>
        </p:xfrm>
        <a:graphic>
          <a:graphicData uri="http://schemas.openxmlformats.org/drawingml/2006/table">
            <a:tbl>
              <a:tblPr>
                <a:tableStyleId>{5C22544A-7EE6-4342-B048-85BDC9FD1C3A}</a:tableStyleId>
              </a:tblPr>
              <a:tblGrid>
                <a:gridCol w="135088">
                  <a:extLst>
                    <a:ext uri="{9D8B030D-6E8A-4147-A177-3AD203B41FA5}">
                      <a16:colId xmlns:a16="http://schemas.microsoft.com/office/drawing/2014/main" val="20000"/>
                    </a:ext>
                  </a:extLst>
                </a:gridCol>
                <a:gridCol w="637912">
                  <a:extLst>
                    <a:ext uri="{9D8B030D-6E8A-4147-A177-3AD203B41FA5}">
                      <a16:colId xmlns:a16="http://schemas.microsoft.com/office/drawing/2014/main" val="20001"/>
                    </a:ext>
                  </a:extLst>
                </a:gridCol>
                <a:gridCol w="472804">
                  <a:extLst>
                    <a:ext uri="{9D8B030D-6E8A-4147-A177-3AD203B41FA5}">
                      <a16:colId xmlns:a16="http://schemas.microsoft.com/office/drawing/2014/main" val="20002"/>
                    </a:ext>
                  </a:extLst>
                </a:gridCol>
                <a:gridCol w="652921">
                  <a:extLst>
                    <a:ext uri="{9D8B030D-6E8A-4147-A177-3AD203B41FA5}">
                      <a16:colId xmlns:a16="http://schemas.microsoft.com/office/drawing/2014/main" val="20003"/>
                    </a:ext>
                  </a:extLst>
                </a:gridCol>
                <a:gridCol w="660427">
                  <a:extLst>
                    <a:ext uri="{9D8B030D-6E8A-4147-A177-3AD203B41FA5}">
                      <a16:colId xmlns:a16="http://schemas.microsoft.com/office/drawing/2014/main" val="20004"/>
                    </a:ext>
                  </a:extLst>
                </a:gridCol>
                <a:gridCol w="682943">
                  <a:extLst>
                    <a:ext uri="{9D8B030D-6E8A-4147-A177-3AD203B41FA5}">
                      <a16:colId xmlns:a16="http://schemas.microsoft.com/office/drawing/2014/main" val="20005"/>
                    </a:ext>
                  </a:extLst>
                </a:gridCol>
                <a:gridCol w="652921">
                  <a:extLst>
                    <a:ext uri="{9D8B030D-6E8A-4147-A177-3AD203B41FA5}">
                      <a16:colId xmlns:a16="http://schemas.microsoft.com/office/drawing/2014/main" val="20006"/>
                    </a:ext>
                  </a:extLst>
                </a:gridCol>
                <a:gridCol w="622902">
                  <a:extLst>
                    <a:ext uri="{9D8B030D-6E8A-4147-A177-3AD203B41FA5}">
                      <a16:colId xmlns:a16="http://schemas.microsoft.com/office/drawing/2014/main" val="20007"/>
                    </a:ext>
                  </a:extLst>
                </a:gridCol>
                <a:gridCol w="650420">
                  <a:extLst>
                    <a:ext uri="{9D8B030D-6E8A-4147-A177-3AD203B41FA5}">
                      <a16:colId xmlns:a16="http://schemas.microsoft.com/office/drawing/2014/main" val="20008"/>
                    </a:ext>
                  </a:extLst>
                </a:gridCol>
                <a:gridCol w="730471">
                  <a:extLst>
                    <a:ext uri="{9D8B030D-6E8A-4147-A177-3AD203B41FA5}">
                      <a16:colId xmlns:a16="http://schemas.microsoft.com/office/drawing/2014/main" val="20009"/>
                    </a:ext>
                  </a:extLst>
                </a:gridCol>
                <a:gridCol w="670433">
                  <a:extLst>
                    <a:ext uri="{9D8B030D-6E8A-4147-A177-3AD203B41FA5}">
                      <a16:colId xmlns:a16="http://schemas.microsoft.com/office/drawing/2014/main" val="20010"/>
                    </a:ext>
                  </a:extLst>
                </a:gridCol>
              </a:tblGrid>
              <a:tr h="227549">
                <a:tc gridSpan="2">
                  <a:txBody>
                    <a:bodyPr/>
                    <a:lstStyle/>
                    <a:p>
                      <a:pPr algn="ctr" fontAlgn="ctr"/>
                      <a:r>
                        <a:rPr lang="en-US" sz="900" b="1" u="none" strike="noStrike" dirty="0">
                          <a:effectLst/>
                        </a:rPr>
                        <a:t>List Number</a:t>
                      </a:r>
                      <a:endParaRPr lang="en-US" sz="900" b="1" i="0" u="none" strike="noStrike" dirty="0">
                        <a:solidFill>
                          <a:srgbClr val="000000"/>
                        </a:solidFill>
                        <a:effectLst/>
                        <a:latin typeface="Arial"/>
                      </a:endParaRPr>
                    </a:p>
                  </a:txBody>
                  <a:tcPr marL="9409" marR="9409" marT="940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endParaRPr lang="en-US"/>
                    </a:p>
                  </a:txBody>
                  <a:tcPr/>
                </a:tc>
                <a:tc>
                  <a:txBody>
                    <a:bodyPr/>
                    <a:lstStyle/>
                    <a:p>
                      <a:pPr algn="ctr" fontAlgn="ctr"/>
                      <a:r>
                        <a:rPr lang="en-US" sz="700" u="none" strike="noStrike">
                          <a:effectLst/>
                        </a:rPr>
                        <a:t>Agency Name</a:t>
                      </a:r>
                      <a:endParaRPr lang="en-US" sz="700" b="1" i="0" u="none" strike="noStrike">
                        <a:solidFill>
                          <a:srgbClr val="000000"/>
                        </a:solidFill>
                        <a:effectLst/>
                        <a:latin typeface="Arial"/>
                      </a:endParaRPr>
                    </a:p>
                  </a:txBody>
                  <a:tcPr marL="9409" marR="9409" marT="9409" marB="0" anchor="ctr">
                    <a:lnT w="12700" cap="flat" cmpd="sng" algn="ctr">
                      <a:solidFill>
                        <a:schemeClr val="tx1"/>
                      </a:solidFill>
                      <a:prstDash val="solid"/>
                      <a:round/>
                      <a:headEnd type="none" w="med" len="med"/>
                      <a:tailEnd type="none" w="med" len="med"/>
                    </a:lnT>
                  </a:tcPr>
                </a:tc>
                <a:tc>
                  <a:txBody>
                    <a:bodyPr/>
                    <a:lstStyle/>
                    <a:p>
                      <a:pPr algn="ctr" fontAlgn="ctr"/>
                      <a:r>
                        <a:rPr lang="en-US" sz="700" u="none" strike="noStrike">
                          <a:effectLst/>
                        </a:rPr>
                        <a:t>Agency Phone</a:t>
                      </a:r>
                      <a:endParaRPr lang="en-US" sz="700" b="1" i="0" u="none" strike="noStrike">
                        <a:solidFill>
                          <a:srgbClr val="000000"/>
                        </a:solidFill>
                        <a:effectLst/>
                        <a:latin typeface="Arial"/>
                      </a:endParaRPr>
                    </a:p>
                  </a:txBody>
                  <a:tcPr marL="9409" marR="9409" marT="9409" marB="0" anchor="ctr">
                    <a:lnT w="12700" cap="flat" cmpd="sng" algn="ctr">
                      <a:solidFill>
                        <a:schemeClr val="tx1"/>
                      </a:solidFill>
                      <a:prstDash val="solid"/>
                      <a:round/>
                      <a:headEnd type="none" w="med" len="med"/>
                      <a:tailEnd type="none" w="med" len="med"/>
                    </a:lnT>
                  </a:tcPr>
                </a:tc>
                <a:tc>
                  <a:txBody>
                    <a:bodyPr/>
                    <a:lstStyle/>
                    <a:p>
                      <a:pPr algn="ctr" fontAlgn="ctr"/>
                      <a:r>
                        <a:rPr lang="en-US" sz="700" u="none" strike="noStrike">
                          <a:effectLst/>
                        </a:rPr>
                        <a:t>Agency Email</a:t>
                      </a:r>
                      <a:endParaRPr lang="en-US" sz="700" b="1" i="0" u="none" strike="noStrike">
                        <a:solidFill>
                          <a:srgbClr val="000000"/>
                        </a:solidFill>
                        <a:effectLst/>
                        <a:latin typeface="Arial"/>
                      </a:endParaRPr>
                    </a:p>
                  </a:txBody>
                  <a:tcPr marL="9409" marR="9409" marT="9409" marB="0" anchor="ctr">
                    <a:lnT w="12700" cap="flat" cmpd="sng" algn="ctr">
                      <a:solidFill>
                        <a:schemeClr val="tx1"/>
                      </a:solidFill>
                      <a:prstDash val="solid"/>
                      <a:round/>
                      <a:headEnd type="none" w="med" len="med"/>
                      <a:tailEnd type="none" w="med" len="med"/>
                    </a:lnT>
                  </a:tcPr>
                </a:tc>
                <a:tc>
                  <a:txBody>
                    <a:bodyPr/>
                    <a:lstStyle/>
                    <a:p>
                      <a:pPr algn="ctr" fontAlgn="ctr"/>
                      <a:r>
                        <a:rPr lang="en-US" sz="700" u="none" strike="noStrike">
                          <a:effectLst/>
                        </a:rPr>
                        <a:t>Listing Agent</a:t>
                      </a:r>
                      <a:endParaRPr lang="en-US" sz="700" b="1" i="0" u="none" strike="noStrike">
                        <a:solidFill>
                          <a:srgbClr val="000000"/>
                        </a:solidFill>
                        <a:effectLst/>
                        <a:latin typeface="Arial"/>
                      </a:endParaRPr>
                    </a:p>
                  </a:txBody>
                  <a:tcPr marL="9409" marR="9409" marT="9409" marB="0" anchor="ctr">
                    <a:lnT w="12700" cap="flat" cmpd="sng" algn="ctr">
                      <a:solidFill>
                        <a:schemeClr val="tx1"/>
                      </a:solidFill>
                      <a:prstDash val="solid"/>
                      <a:round/>
                      <a:headEnd type="none" w="med" len="med"/>
                      <a:tailEnd type="none" w="med" len="med"/>
                    </a:lnT>
                  </a:tcPr>
                </a:tc>
                <a:tc>
                  <a:txBody>
                    <a:bodyPr/>
                    <a:lstStyle/>
                    <a:p>
                      <a:pPr algn="ctr" fontAlgn="ctr"/>
                      <a:r>
                        <a:rPr lang="en-US" sz="700" u="none" strike="noStrike" dirty="0">
                          <a:effectLst/>
                        </a:rPr>
                        <a:t>Listing Agent Phone</a:t>
                      </a:r>
                      <a:endParaRPr lang="en-US" sz="700" b="1" i="0" u="none" strike="noStrike" dirty="0">
                        <a:solidFill>
                          <a:srgbClr val="000000"/>
                        </a:solidFill>
                        <a:effectLst/>
                        <a:latin typeface="Arial"/>
                      </a:endParaRPr>
                    </a:p>
                  </a:txBody>
                  <a:tcPr marL="9409" marR="9409" marT="9409" marB="0" anchor="ctr">
                    <a:lnT w="12700" cap="flat" cmpd="sng" algn="ctr">
                      <a:solidFill>
                        <a:schemeClr val="tx1"/>
                      </a:solidFill>
                      <a:prstDash val="solid"/>
                      <a:round/>
                      <a:headEnd type="none" w="med" len="med"/>
                      <a:tailEnd type="none" w="med" len="med"/>
                    </a:lnT>
                  </a:tcPr>
                </a:tc>
                <a:tc>
                  <a:txBody>
                    <a:bodyPr/>
                    <a:lstStyle/>
                    <a:p>
                      <a:pPr algn="ctr" fontAlgn="ctr"/>
                      <a:r>
                        <a:rPr lang="en-US" sz="700" u="none" strike="noStrike" dirty="0">
                          <a:effectLst/>
                        </a:rPr>
                        <a:t>Listing Agent Email</a:t>
                      </a:r>
                      <a:endParaRPr lang="en-US" sz="700" b="1" i="0" u="none" strike="noStrike" dirty="0">
                        <a:solidFill>
                          <a:srgbClr val="000000"/>
                        </a:solidFill>
                        <a:effectLst/>
                        <a:latin typeface="Arial"/>
                      </a:endParaRPr>
                    </a:p>
                  </a:txBody>
                  <a:tcPr marL="9409" marR="9409" marT="9409" marB="0" anchor="ctr">
                    <a:lnT w="12700" cap="flat" cmpd="sng" algn="ctr">
                      <a:solidFill>
                        <a:schemeClr val="tx1"/>
                      </a:solidFill>
                      <a:prstDash val="solid"/>
                      <a:round/>
                      <a:headEnd type="none" w="med" len="med"/>
                      <a:tailEnd type="none" w="med" len="med"/>
                    </a:lnT>
                  </a:tcPr>
                </a:tc>
                <a:tc>
                  <a:txBody>
                    <a:bodyPr/>
                    <a:lstStyle/>
                    <a:p>
                      <a:pPr algn="ctr" fontAlgn="ctr"/>
                      <a:r>
                        <a:rPr lang="en-US" sz="700" u="none" strike="noStrike">
                          <a:effectLst/>
                        </a:rPr>
                        <a:t>Co-Listing Agent</a:t>
                      </a:r>
                      <a:endParaRPr lang="en-US" sz="700" b="1" i="0" u="none" strike="noStrike">
                        <a:solidFill>
                          <a:srgbClr val="000000"/>
                        </a:solidFill>
                        <a:effectLst/>
                        <a:latin typeface="Arial"/>
                      </a:endParaRPr>
                    </a:p>
                  </a:txBody>
                  <a:tcPr marL="9409" marR="9409" marT="9409" marB="0" anchor="ctr">
                    <a:lnT w="12700" cap="flat" cmpd="sng" algn="ctr">
                      <a:solidFill>
                        <a:schemeClr val="tx1"/>
                      </a:solidFill>
                      <a:prstDash val="solid"/>
                      <a:round/>
                      <a:headEnd type="none" w="med" len="med"/>
                      <a:tailEnd type="none" w="med" len="med"/>
                    </a:lnT>
                  </a:tcPr>
                </a:tc>
                <a:tc>
                  <a:txBody>
                    <a:bodyPr/>
                    <a:lstStyle/>
                    <a:p>
                      <a:pPr algn="ctr" fontAlgn="ctr"/>
                      <a:r>
                        <a:rPr lang="en-US" sz="700" u="none" strike="noStrike">
                          <a:effectLst/>
                        </a:rPr>
                        <a:t>Property Type</a:t>
                      </a:r>
                      <a:endParaRPr lang="en-US" sz="700" b="1" i="0" u="none" strike="noStrike">
                        <a:solidFill>
                          <a:srgbClr val="000000"/>
                        </a:solidFill>
                        <a:effectLst/>
                        <a:latin typeface="Arial"/>
                      </a:endParaRPr>
                    </a:p>
                  </a:txBody>
                  <a:tcPr marL="9409" marR="9409" marT="9409" marB="0" anchor="ctr">
                    <a:lnT w="12700" cap="flat" cmpd="sng" algn="ctr">
                      <a:solidFill>
                        <a:schemeClr val="tx1"/>
                      </a:solidFill>
                      <a:prstDash val="solid"/>
                      <a:round/>
                      <a:headEnd type="none" w="med" len="med"/>
                      <a:tailEnd type="none" w="med" len="med"/>
                    </a:lnT>
                  </a:tcPr>
                </a:tc>
                <a:tc>
                  <a:txBody>
                    <a:bodyPr/>
                    <a:lstStyle/>
                    <a:p>
                      <a:pPr algn="ctr" fontAlgn="ctr"/>
                      <a:r>
                        <a:rPr lang="en-US" sz="700" u="none" strike="noStrike">
                          <a:effectLst/>
                        </a:rPr>
                        <a:t>Card Format</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0"/>
                  </a:ext>
                </a:extLst>
              </a:tr>
              <a:tr h="227549">
                <a:tc>
                  <a:txBody>
                    <a:bodyPr/>
                    <a:lstStyle/>
                    <a:p>
                      <a:pPr algn="ctr" fontAlgn="ctr"/>
                      <a:r>
                        <a:rPr lang="en-US" sz="700" u="none" strike="noStrike">
                          <a:effectLst/>
                        </a:rPr>
                        <a:t> </a:t>
                      </a:r>
                      <a:endParaRPr lang="en-US" sz="700" b="1" i="0" u="none" strike="noStrike">
                        <a:solidFill>
                          <a:srgbClr val="000000"/>
                        </a:solidFill>
                        <a:effectLst/>
                        <a:latin typeface="Arial"/>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dirty="0">
                          <a:effectLst/>
                        </a:rPr>
                        <a:t>Book Section</a:t>
                      </a:r>
                      <a:endParaRPr lang="en-US" sz="700" b="1" i="0" u="none" strike="noStrike" dirty="0">
                        <a:solidFill>
                          <a:srgbClr val="000000"/>
                        </a:solidFill>
                        <a:effectLst/>
                        <a:latin typeface="Arial"/>
                      </a:endParaRPr>
                    </a:p>
                  </a:txBody>
                  <a:tcPr marL="9409" marR="9409" marT="9409" marB="0" anchor="ctr"/>
                </a:tc>
                <a:tc>
                  <a:txBody>
                    <a:bodyPr/>
                    <a:lstStyle/>
                    <a:p>
                      <a:pPr algn="ctr" fontAlgn="ctr"/>
                      <a:r>
                        <a:rPr lang="en-US" sz="700" u="none" strike="noStrike">
                          <a:effectLst/>
                        </a:rPr>
                        <a:t>Selling Agency</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Selling Agency Phone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Selling Agency Email</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dirty="0">
                          <a:effectLst/>
                        </a:rPr>
                        <a:t>Selling Agent</a:t>
                      </a:r>
                      <a:endParaRPr lang="en-US" sz="700" b="1" i="0" u="none" strike="noStrike" dirty="0">
                        <a:solidFill>
                          <a:srgbClr val="000000"/>
                        </a:solidFill>
                        <a:effectLst/>
                        <a:latin typeface="Arial"/>
                      </a:endParaRPr>
                    </a:p>
                  </a:txBody>
                  <a:tcPr marL="9409" marR="9409" marT="9409" marB="0" anchor="ctr"/>
                </a:tc>
                <a:tc>
                  <a:txBody>
                    <a:bodyPr/>
                    <a:lstStyle/>
                    <a:p>
                      <a:pPr algn="ctr" fontAlgn="ctr"/>
                      <a:r>
                        <a:rPr lang="en-US" sz="700" u="none" strike="noStrike">
                          <a:effectLst/>
                        </a:rPr>
                        <a:t>Selling Agent Phone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Selling Agent Email</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Co-Selling Agent</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End Date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book_sec</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1"/>
                  </a:ext>
                </a:extLst>
              </a:tr>
              <a:tr h="227549">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dirty="0">
                          <a:effectLst/>
                        </a:rPr>
                        <a:t>Listing Date</a:t>
                      </a:r>
                      <a:endParaRPr lang="en-US" sz="700" b="1" i="0" u="none" strike="noStrike" dirty="0">
                        <a:solidFill>
                          <a:srgbClr val="000000"/>
                        </a:solidFill>
                        <a:effectLst/>
                        <a:latin typeface="Arial"/>
                      </a:endParaRPr>
                    </a:p>
                  </a:txBody>
                  <a:tcPr marL="9409" marR="9409" marT="9409" marB="0" anchor="ctr"/>
                </a:tc>
                <a:tc>
                  <a:txBody>
                    <a:bodyPr/>
                    <a:lstStyle/>
                    <a:p>
                      <a:pPr algn="ctr" fontAlgn="ctr"/>
                      <a:r>
                        <a:rPr lang="en-US" sz="700" u="none" strike="noStrike">
                          <a:effectLst/>
                        </a:rPr>
                        <a:t>Sold Date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Under Cont. Date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Fall-thru Date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Status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Status Change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Withdraw Date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Cancel Date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Contingent</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Cont. Remarks</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2"/>
                  </a:ext>
                </a:extLst>
              </a:tr>
              <a:tr h="227549">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a:effectLst/>
                        </a:rPr>
                        <a:t>Orig. List Price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Price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Sold Price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high_price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Low Price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assessed_val</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Partial Tax Assmnt</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financing</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Area</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Relocation</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3"/>
                  </a:ext>
                </a:extLst>
              </a:tr>
              <a:tr h="191481">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a:effectLst/>
                        </a:rPr>
                        <a:t>St. #</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box_nbr</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St. Dir.</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Street Name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Address 2</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streetdirsuffix</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Street Suffix</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carrier_route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City</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State</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4"/>
                  </a:ext>
                </a:extLst>
              </a:tr>
              <a:tr h="191481">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a:effectLst/>
                        </a:rPr>
                        <a:t>county</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country</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Zip Code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geo_county</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Taxes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geo_lat</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geo_lon</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Est. Fin. SqFt</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sqft1</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sqft2</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5"/>
                  </a:ext>
                </a:extLst>
              </a:tr>
              <a:tr h="227549">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dirty="0">
                          <a:effectLst/>
                        </a:rPr>
                        <a:t>sqft3</a:t>
                      </a:r>
                      <a:endParaRPr lang="en-US" sz="700" b="1" i="0" u="none" strike="noStrike" dirty="0">
                        <a:solidFill>
                          <a:srgbClr val="000000"/>
                        </a:solidFill>
                        <a:effectLst/>
                        <a:latin typeface="Arial"/>
                      </a:endParaRPr>
                    </a:p>
                  </a:txBody>
                  <a:tcPr marL="9409" marR="9409" marT="9409" marB="0" anchor="ctr"/>
                </a:tc>
                <a:tc>
                  <a:txBody>
                    <a:bodyPr/>
                    <a:lstStyle/>
                    <a:p>
                      <a:pPr algn="ctr" fontAlgn="ctr"/>
                      <a:r>
                        <a:rPr lang="en-US" sz="700" u="none" strike="noStrike">
                          <a:effectLst/>
                        </a:rPr>
                        <a:t>sqft4</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Year Built</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2+ Bdroms on 1st Flr</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Realtor.com Type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lot_size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Total Acres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Condo Level</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sell_broker_comm</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Variable Commission</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6"/>
                  </a:ext>
                </a:extLst>
              </a:tr>
              <a:tr h="227549">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a:effectLst/>
                        </a:rPr>
                        <a:t>stories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Total Rooms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Total Bedrooms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total_bath</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Baths - Full</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Baths - Half</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baths_3_4</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Garage Type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garage_stall</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Water Frontage</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7"/>
                  </a:ext>
                </a:extLst>
              </a:tr>
              <a:tr h="227549">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a:effectLst/>
                        </a:rPr>
                        <a:t>Zoning</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taxes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Tax Year</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Subdivision</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Public Remarks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Agent Remarks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1000" b="1" u="none" strike="noStrike" dirty="0">
                          <a:effectLst/>
                        </a:rPr>
                        <a:t>Parcel ID</a:t>
                      </a:r>
                      <a:endParaRPr lang="en-US" sz="1000" b="1" i="0" u="none" strike="noStrike" dirty="0">
                        <a:solidFill>
                          <a:srgbClr val="000000"/>
                        </a:solidFill>
                        <a:effectLst/>
                        <a:latin typeface="Arial"/>
                      </a:endParaRPr>
                    </a:p>
                  </a:txBody>
                  <a:tcPr marL="9409" marR="9409" marT="9409" marB="0" anchor="ctr"/>
                </a:tc>
                <a:tc>
                  <a:txBody>
                    <a:bodyPr/>
                    <a:lstStyle/>
                    <a:p>
                      <a:pPr algn="ctr" fontAlgn="ctr"/>
                      <a:r>
                        <a:rPr lang="en-US" sz="700" u="none" strike="noStrike">
                          <a:effectLst/>
                        </a:rPr>
                        <a:t>Legal Description</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Directions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Foreclosure</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8"/>
                  </a:ext>
                </a:extLst>
              </a:tr>
              <a:tr h="227549">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a:effectLst/>
                        </a:rPr>
                        <a:t>Owner Phone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Owner Name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Neighborhood</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mod_timestamp</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Ltd Service Agent</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Occupied By</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Owner/Agent</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Mster Bdrm 1st Floor</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SqFt Source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Listing Type</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9"/>
                  </a:ext>
                </a:extLst>
              </a:tr>
              <a:tr h="227549">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a:effectLst/>
                        </a:rPr>
                        <a:t># Stories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 Fireplaces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Golf Frontage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IDX Y/N</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Supplement Attached</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Seller Concession(s)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Special Assmnts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Type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Rollback Taxes</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userdefined16</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10"/>
                  </a:ext>
                </a:extLst>
              </a:tr>
              <a:tr h="227549">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a:effectLst/>
                        </a:rPr>
                        <a:t>SellingBroker Incent</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Ownership</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Describe Concession</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How Sold</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Selling Broker Comp</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userdefined22</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Assessed Value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Est.Unfinished Sq Ft</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Tax Rate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Garage Bays</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11"/>
                  </a:ext>
                </a:extLst>
              </a:tr>
              <a:tr h="227549">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a:effectLst/>
                        </a:rPr>
                        <a:t>userdefined27</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userdefined28</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userdefined29</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userdefined30</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Est. Closing Date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userdefined32</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userdefined33</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Lot Description</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Short/CompromiseSale</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userdefined36</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12"/>
                  </a:ext>
                </a:extLst>
              </a:tr>
              <a:tr h="227549">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a:effectLst/>
                        </a:rPr>
                        <a:t>userdefined37</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userdefined38</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userdefined39</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dirty="0">
                          <a:effectLst/>
                        </a:rPr>
                        <a:t>userdefined40</a:t>
                      </a:r>
                      <a:endParaRPr lang="en-US" sz="700" b="1" i="0" u="none" strike="noStrike" dirty="0">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userdefined41</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userdefined42</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userdefined43</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userdefined44</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userdefined45</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userdefined46</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13"/>
                  </a:ext>
                </a:extLst>
              </a:tr>
              <a:tr h="227549">
                <a:tc>
                  <a:txBody>
                    <a:bodyPr/>
                    <a:lstStyle/>
                    <a:p>
                      <a:pPr algn="ctr" fontAlgn="ctr"/>
                      <a:endParaRPr lang="en-US" sz="1050" b="0" i="0" u="none" strike="noStrike">
                        <a:solidFill>
                          <a:srgbClr val="000000"/>
                        </a:solidFill>
                        <a:effectLst/>
                        <a:latin typeface="Calibri"/>
                      </a:endParaRPr>
                    </a:p>
                  </a:txBody>
                  <a:tcPr marL="9409" marR="9409" marT="9409" marB="0" anchor="ctr">
                    <a:lnL w="12700" cap="flat" cmpd="sng" algn="ctr">
                      <a:solidFill>
                        <a:schemeClr val="tx1"/>
                      </a:solidFill>
                      <a:prstDash val="solid"/>
                      <a:round/>
                      <a:headEnd type="none" w="med" len="med"/>
                      <a:tailEnd type="none" w="med" len="med"/>
                    </a:lnL>
                  </a:tcPr>
                </a:tc>
                <a:tc>
                  <a:txBody>
                    <a:bodyPr/>
                    <a:lstStyle/>
                    <a:p>
                      <a:pPr algn="ctr" fontAlgn="ctr"/>
                      <a:r>
                        <a:rPr lang="en-US" sz="700" u="none" strike="noStrike">
                          <a:effectLst/>
                        </a:rPr>
                        <a:t>userdefined47</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userdefined48</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userdefined49</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userdefined50</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userdefined51</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userdefined52</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userdefined53</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userdefined54</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userdefined55</a:t>
                      </a:r>
                      <a:endParaRPr lang="en-US" sz="700" b="1" i="0" u="none" strike="noStrike">
                        <a:solidFill>
                          <a:srgbClr val="000000"/>
                        </a:solidFill>
                        <a:effectLst/>
                        <a:latin typeface="Arial"/>
                      </a:endParaRPr>
                    </a:p>
                  </a:txBody>
                  <a:tcPr marL="9409" marR="9409" marT="9409" marB="0" anchor="ctr"/>
                </a:tc>
                <a:tc>
                  <a:txBody>
                    <a:bodyPr/>
                    <a:lstStyle/>
                    <a:p>
                      <a:pPr algn="ctr" fontAlgn="ctr"/>
                      <a:r>
                        <a:rPr lang="en-US" sz="700" u="none" strike="noStrike">
                          <a:effectLst/>
                        </a:rPr>
                        <a:t>userdefined56</a:t>
                      </a:r>
                      <a:endParaRPr lang="en-US" sz="700" b="1" i="0" u="none" strike="noStrike">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14"/>
                  </a:ext>
                </a:extLst>
              </a:tr>
              <a:tr h="227549">
                <a:tc>
                  <a:txBody>
                    <a:bodyPr/>
                    <a:lstStyle/>
                    <a:p>
                      <a:pPr algn="ctr" fontAlgn="ctr"/>
                      <a:endParaRPr lang="en-US" sz="700" b="0" i="0" u="none" strike="noStrike">
                        <a:solidFill>
                          <a:srgbClr val="000000"/>
                        </a:solidFill>
                        <a:effectLst/>
                        <a:latin typeface="Arial"/>
                      </a:endParaRPr>
                    </a:p>
                  </a:txBody>
                  <a:tcPr marL="9409" marR="9409" marT="940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US" sz="700" u="none" strike="noStrike">
                          <a:effectLst/>
                        </a:rPr>
                        <a:t>Photo URL</a:t>
                      </a:r>
                      <a:endParaRPr lang="en-US" sz="700" b="1" i="0" u="none" strike="noStrike">
                        <a:solidFill>
                          <a:srgbClr val="000000"/>
                        </a:solidFill>
                        <a:effectLst/>
                        <a:latin typeface="Arial"/>
                      </a:endParaRPr>
                    </a:p>
                  </a:txBody>
                  <a:tcPr marL="9409" marR="9409" marT="9409" marB="0" anchor="ctr">
                    <a:lnB w="12700" cap="flat" cmpd="sng" algn="ctr">
                      <a:solidFill>
                        <a:schemeClr val="tx1"/>
                      </a:solidFill>
                      <a:prstDash val="solid"/>
                      <a:round/>
                      <a:headEnd type="none" w="med" len="med"/>
                      <a:tailEnd type="none" w="med" len="med"/>
                    </a:lnB>
                  </a:tcPr>
                </a:tc>
                <a:tc>
                  <a:txBody>
                    <a:bodyPr/>
                    <a:lstStyle/>
                    <a:p>
                      <a:pPr algn="ctr" fontAlgn="ctr"/>
                      <a:r>
                        <a:rPr lang="en-US" sz="700" u="none" strike="noStrike">
                          <a:effectLst/>
                        </a:rPr>
                        <a:t>Days on Market</a:t>
                      </a:r>
                      <a:endParaRPr lang="en-US" sz="700" b="1" i="0" u="none" strike="noStrike">
                        <a:solidFill>
                          <a:srgbClr val="000000"/>
                        </a:solidFill>
                        <a:effectLst/>
                        <a:latin typeface="Arial"/>
                      </a:endParaRPr>
                    </a:p>
                  </a:txBody>
                  <a:tcPr marL="9409" marR="9409" marT="9409" marB="0" anchor="ctr">
                    <a:lnB w="12700" cap="flat" cmpd="sng" algn="ctr">
                      <a:solidFill>
                        <a:schemeClr val="tx1"/>
                      </a:solidFill>
                      <a:prstDash val="solid"/>
                      <a:round/>
                      <a:headEnd type="none" w="med" len="med"/>
                      <a:tailEnd type="none" w="med" len="med"/>
                    </a:lnB>
                  </a:tcPr>
                </a:tc>
                <a:tc>
                  <a:txBody>
                    <a:bodyPr/>
                    <a:lstStyle/>
                    <a:p>
                      <a:pPr algn="ctr" fontAlgn="ctr"/>
                      <a:r>
                        <a:rPr lang="en-US" sz="700" u="none" strike="noStrike">
                          <a:effectLst/>
                        </a:rPr>
                        <a:t>Rooms</a:t>
                      </a:r>
                      <a:endParaRPr lang="en-US" sz="700" b="1" i="0" u="none" strike="noStrike">
                        <a:solidFill>
                          <a:srgbClr val="000000"/>
                        </a:solidFill>
                        <a:effectLst/>
                        <a:latin typeface="Arial"/>
                      </a:endParaRPr>
                    </a:p>
                  </a:txBody>
                  <a:tcPr marL="9409" marR="9409" marT="9409" marB="0" anchor="ctr">
                    <a:lnB w="12700" cap="flat" cmpd="sng" algn="ctr">
                      <a:solidFill>
                        <a:schemeClr val="tx1"/>
                      </a:solidFill>
                      <a:prstDash val="solid"/>
                      <a:round/>
                      <a:headEnd type="none" w="med" len="med"/>
                      <a:tailEnd type="none" w="med" len="med"/>
                    </a:lnB>
                  </a:tcPr>
                </a:tc>
                <a:tc>
                  <a:txBody>
                    <a:bodyPr/>
                    <a:lstStyle/>
                    <a:p>
                      <a:pPr algn="ctr" fontAlgn="ctr"/>
                      <a:r>
                        <a:rPr lang="en-US" sz="700" u="none" strike="noStrike">
                          <a:effectLst/>
                        </a:rPr>
                        <a:t>Features</a:t>
                      </a:r>
                      <a:endParaRPr lang="en-US" sz="700" b="1" i="0" u="none" strike="noStrike">
                        <a:solidFill>
                          <a:srgbClr val="000000"/>
                        </a:solidFill>
                        <a:effectLst/>
                        <a:latin typeface="Arial"/>
                      </a:endParaRPr>
                    </a:p>
                  </a:txBody>
                  <a:tcPr marL="9409" marR="9409" marT="9409" marB="0" anchor="ctr">
                    <a:lnB w="12700" cap="flat" cmpd="sng" algn="ctr">
                      <a:solidFill>
                        <a:schemeClr val="tx1"/>
                      </a:solidFill>
                      <a:prstDash val="solid"/>
                      <a:round/>
                      <a:headEnd type="none" w="med" len="med"/>
                      <a:tailEnd type="none" w="med" len="med"/>
                    </a:lnB>
                  </a:tcPr>
                </a:tc>
                <a:tc>
                  <a:txBody>
                    <a:bodyPr/>
                    <a:lstStyle/>
                    <a:p>
                      <a:pPr algn="ctr" fontAlgn="ctr"/>
                      <a:endParaRPr lang="en-US" sz="700" b="0" i="0" u="none" strike="noStrike">
                        <a:solidFill>
                          <a:srgbClr val="000000"/>
                        </a:solidFill>
                        <a:effectLst/>
                        <a:latin typeface="Arial"/>
                      </a:endParaRPr>
                    </a:p>
                  </a:txBody>
                  <a:tcPr marL="9409" marR="9409" marT="9409" marB="0" anchor="ctr">
                    <a:lnB w="12700" cap="flat" cmpd="sng" algn="ctr">
                      <a:solidFill>
                        <a:schemeClr val="tx1"/>
                      </a:solidFill>
                      <a:prstDash val="solid"/>
                      <a:round/>
                      <a:headEnd type="none" w="med" len="med"/>
                      <a:tailEnd type="none" w="med" len="med"/>
                    </a:lnB>
                  </a:tcPr>
                </a:tc>
                <a:tc>
                  <a:txBody>
                    <a:bodyPr/>
                    <a:lstStyle/>
                    <a:p>
                      <a:pPr algn="ctr" fontAlgn="ctr"/>
                      <a:endParaRPr lang="en-US" sz="700" b="0" i="0" u="none" strike="noStrike">
                        <a:solidFill>
                          <a:srgbClr val="000000"/>
                        </a:solidFill>
                        <a:effectLst/>
                        <a:latin typeface="Arial"/>
                      </a:endParaRPr>
                    </a:p>
                  </a:txBody>
                  <a:tcPr marL="9409" marR="9409" marT="9409" marB="0" anchor="ctr">
                    <a:lnB w="12700" cap="flat" cmpd="sng" algn="ctr">
                      <a:solidFill>
                        <a:schemeClr val="tx1"/>
                      </a:solidFill>
                      <a:prstDash val="solid"/>
                      <a:round/>
                      <a:headEnd type="none" w="med" len="med"/>
                      <a:tailEnd type="none" w="med" len="med"/>
                    </a:lnB>
                  </a:tcPr>
                </a:tc>
                <a:tc>
                  <a:txBody>
                    <a:bodyPr/>
                    <a:lstStyle/>
                    <a:p>
                      <a:pPr algn="ctr" fontAlgn="ctr"/>
                      <a:endParaRPr lang="en-US" sz="700" b="0" i="0" u="none" strike="noStrike">
                        <a:solidFill>
                          <a:srgbClr val="000000"/>
                        </a:solidFill>
                        <a:effectLst/>
                        <a:latin typeface="Arial"/>
                      </a:endParaRPr>
                    </a:p>
                  </a:txBody>
                  <a:tcPr marL="9409" marR="9409" marT="9409" marB="0" anchor="ctr">
                    <a:lnB w="12700" cap="flat" cmpd="sng" algn="ctr">
                      <a:solidFill>
                        <a:schemeClr val="tx1"/>
                      </a:solidFill>
                      <a:prstDash val="solid"/>
                      <a:round/>
                      <a:headEnd type="none" w="med" len="med"/>
                      <a:tailEnd type="none" w="med" len="med"/>
                    </a:lnB>
                  </a:tcPr>
                </a:tc>
                <a:tc>
                  <a:txBody>
                    <a:bodyPr/>
                    <a:lstStyle/>
                    <a:p>
                      <a:pPr algn="ctr" fontAlgn="ctr"/>
                      <a:endParaRPr lang="en-US" sz="700" b="0" i="0" u="none" strike="noStrike">
                        <a:solidFill>
                          <a:srgbClr val="000000"/>
                        </a:solidFill>
                        <a:effectLst/>
                        <a:latin typeface="Arial"/>
                      </a:endParaRPr>
                    </a:p>
                  </a:txBody>
                  <a:tcPr marL="9409" marR="9409" marT="9409" marB="0" anchor="ctr">
                    <a:lnB w="12700" cap="flat" cmpd="sng" algn="ctr">
                      <a:solidFill>
                        <a:schemeClr val="tx1"/>
                      </a:solidFill>
                      <a:prstDash val="solid"/>
                      <a:round/>
                      <a:headEnd type="none" w="med" len="med"/>
                      <a:tailEnd type="none" w="med" len="med"/>
                    </a:lnB>
                  </a:tcPr>
                </a:tc>
                <a:tc>
                  <a:txBody>
                    <a:bodyPr/>
                    <a:lstStyle/>
                    <a:p>
                      <a:pPr algn="ctr" fontAlgn="ctr"/>
                      <a:endParaRPr lang="en-US" sz="700" b="0" i="0" u="none" strike="noStrike">
                        <a:solidFill>
                          <a:srgbClr val="000000"/>
                        </a:solidFill>
                        <a:effectLst/>
                        <a:latin typeface="Arial"/>
                      </a:endParaRPr>
                    </a:p>
                  </a:txBody>
                  <a:tcPr marL="9409" marR="9409" marT="9409" marB="0" anchor="ctr">
                    <a:lnB w="12700" cap="flat" cmpd="sng" algn="ctr">
                      <a:solidFill>
                        <a:schemeClr val="tx1"/>
                      </a:solidFill>
                      <a:prstDash val="solid"/>
                      <a:round/>
                      <a:headEnd type="none" w="med" len="med"/>
                      <a:tailEnd type="none" w="med" len="med"/>
                    </a:lnB>
                  </a:tcPr>
                </a:tc>
                <a:tc>
                  <a:txBody>
                    <a:bodyPr/>
                    <a:lstStyle/>
                    <a:p>
                      <a:pPr algn="ctr" fontAlgn="ctr"/>
                      <a:endParaRPr lang="en-US" sz="700" b="0" i="0" u="none" strike="noStrike" dirty="0">
                        <a:solidFill>
                          <a:srgbClr val="000000"/>
                        </a:solidFill>
                        <a:effectLst/>
                        <a:latin typeface="Arial"/>
                      </a:endParaRPr>
                    </a:p>
                  </a:txBody>
                  <a:tcPr marL="9409" marR="9409" marT="940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sp>
        <p:nvSpPr>
          <p:cNvPr id="9" name="TextBox 8">
            <a:extLst>
              <a:ext uri="{FF2B5EF4-FFF2-40B4-BE49-F238E27FC236}">
                <a16:creationId xmlns:a16="http://schemas.microsoft.com/office/drawing/2014/main" id="{9497C393-FC44-184D-BCF9-4A639C3B0B76}"/>
              </a:ext>
            </a:extLst>
          </p:cNvPr>
          <p:cNvSpPr txBox="1"/>
          <p:nvPr/>
        </p:nvSpPr>
        <p:spPr>
          <a:xfrm>
            <a:off x="4910609" y="2010998"/>
            <a:ext cx="6569242" cy="338554"/>
          </a:xfrm>
          <a:prstGeom prst="rect">
            <a:avLst/>
          </a:prstGeom>
          <a:noFill/>
        </p:spPr>
        <p:txBody>
          <a:bodyPr wrap="square" rtlCol="0">
            <a:spAutoFit/>
          </a:bodyPr>
          <a:lstStyle/>
          <a:p>
            <a:pPr algn="ctr"/>
            <a:r>
              <a:rPr lang="en-US" sz="1600" dirty="0">
                <a:latin typeface="Arial Narrow"/>
                <a:cs typeface="Arial Narrow"/>
              </a:rPr>
              <a:t>Current Structure of Williamsburg MLS Data</a:t>
            </a:r>
          </a:p>
        </p:txBody>
      </p:sp>
    </p:spTree>
    <p:extLst>
      <p:ext uri="{BB962C8B-B14F-4D97-AF65-F5344CB8AC3E}">
        <p14:creationId xmlns:p14="http://schemas.microsoft.com/office/powerpoint/2010/main" val="5588172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CF0F4-7806-5C46-B9BB-759D59CA0109}"/>
              </a:ext>
            </a:extLst>
          </p:cNvPr>
          <p:cNvSpPr>
            <a:spLocks noGrp="1"/>
          </p:cNvSpPr>
          <p:nvPr>
            <p:ph type="title"/>
          </p:nvPr>
        </p:nvSpPr>
        <p:spPr/>
        <p:txBody>
          <a:bodyPr/>
          <a:lstStyle/>
          <a:p>
            <a:r>
              <a:rPr lang="en-US" dirty="0"/>
              <a:t>Data Profiling: Issues of Structure</a:t>
            </a:r>
            <a:br>
              <a:rPr lang="en-US" dirty="0"/>
            </a:br>
            <a:r>
              <a:rPr lang="en-US" sz="2800" dirty="0"/>
              <a:t>- </a:t>
            </a:r>
            <a:r>
              <a:rPr lang="en-US" sz="2800" dirty="0">
                <a:solidFill>
                  <a:srgbClr val="FFC000"/>
                </a:solidFill>
              </a:rPr>
              <a:t>Combined Observation Unit Types</a:t>
            </a:r>
            <a:endParaRPr lang="en-US" dirty="0">
              <a:solidFill>
                <a:srgbClr val="FFC000"/>
              </a:solidFill>
            </a:endParaRPr>
          </a:p>
        </p:txBody>
      </p:sp>
      <p:sp>
        <p:nvSpPr>
          <p:cNvPr id="17" name="Rectangle 16">
            <a:extLst>
              <a:ext uri="{FF2B5EF4-FFF2-40B4-BE49-F238E27FC236}">
                <a16:creationId xmlns:a16="http://schemas.microsoft.com/office/drawing/2014/main" id="{7B70859E-808B-A04D-BAB2-6D467EC80E13}"/>
              </a:ext>
            </a:extLst>
          </p:cNvPr>
          <p:cNvSpPr/>
          <p:nvPr/>
        </p:nvSpPr>
        <p:spPr>
          <a:xfrm>
            <a:off x="1445901" y="2003243"/>
            <a:ext cx="4771391" cy="418387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26CB6F4C-6FEE-064E-A09F-D8B1E9EAD88A}"/>
              </a:ext>
            </a:extLst>
          </p:cNvPr>
          <p:cNvPicPr>
            <a:picLocks noChangeAspect="1"/>
          </p:cNvPicPr>
          <p:nvPr/>
        </p:nvPicPr>
        <p:blipFill>
          <a:blip r:embed="rId2"/>
          <a:stretch>
            <a:fillRect/>
          </a:stretch>
        </p:blipFill>
        <p:spPr>
          <a:xfrm>
            <a:off x="1597847" y="2061794"/>
            <a:ext cx="4619445" cy="4619445"/>
          </a:xfrm>
          <a:prstGeom prst="rect">
            <a:avLst/>
          </a:prstGeom>
        </p:spPr>
      </p:pic>
      <p:grpSp>
        <p:nvGrpSpPr>
          <p:cNvPr id="5" name="Group 4">
            <a:extLst>
              <a:ext uri="{FF2B5EF4-FFF2-40B4-BE49-F238E27FC236}">
                <a16:creationId xmlns:a16="http://schemas.microsoft.com/office/drawing/2014/main" id="{C28F3853-A1DE-194A-991C-A15A393B001F}"/>
              </a:ext>
            </a:extLst>
          </p:cNvPr>
          <p:cNvGrpSpPr/>
          <p:nvPr/>
        </p:nvGrpSpPr>
        <p:grpSpPr>
          <a:xfrm>
            <a:off x="7289181" y="2694096"/>
            <a:ext cx="3876085" cy="2571222"/>
            <a:chOff x="1804946" y="1921822"/>
            <a:chExt cx="5503628" cy="4349363"/>
          </a:xfrm>
        </p:grpSpPr>
        <p:sp>
          <p:nvSpPr>
            <p:cNvPr id="6" name="Rectangle 5">
              <a:extLst>
                <a:ext uri="{FF2B5EF4-FFF2-40B4-BE49-F238E27FC236}">
                  <a16:creationId xmlns:a16="http://schemas.microsoft.com/office/drawing/2014/main" id="{129584EF-3906-C44D-A9BF-AB9957A938E9}"/>
                </a:ext>
              </a:extLst>
            </p:cNvPr>
            <p:cNvSpPr/>
            <p:nvPr/>
          </p:nvSpPr>
          <p:spPr>
            <a:xfrm>
              <a:off x="1804946" y="3177465"/>
              <a:ext cx="1836751" cy="1852654"/>
            </a:xfrm>
            <a:prstGeom prst="rect">
              <a:avLst/>
            </a:prstGeom>
            <a:solidFill>
              <a:srgbClr val="FFFFFF"/>
            </a:solidFill>
            <a:ln w="38100" cmpd="sng">
              <a:solidFill>
                <a:srgbClr val="00B4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2060"/>
                  </a:solidFill>
                </a:rPr>
                <a:t>Property ID </a:t>
              </a:r>
            </a:p>
            <a:p>
              <a:pPr algn="ctr"/>
              <a:r>
                <a:rPr lang="en-US" sz="1200" dirty="0">
                  <a:solidFill>
                    <a:srgbClr val="002060"/>
                  </a:solidFill>
                </a:rPr>
                <a:t>&amp; </a:t>
              </a:r>
            </a:p>
            <a:p>
              <a:pPr algn="ctr"/>
              <a:r>
                <a:rPr lang="en-US" sz="1200" dirty="0">
                  <a:solidFill>
                    <a:srgbClr val="002060"/>
                  </a:solidFill>
                </a:rPr>
                <a:t>Location</a:t>
              </a:r>
            </a:p>
          </p:txBody>
        </p:sp>
        <p:sp>
          <p:nvSpPr>
            <p:cNvPr id="7" name="Rectangle 6">
              <a:extLst>
                <a:ext uri="{FF2B5EF4-FFF2-40B4-BE49-F238E27FC236}">
                  <a16:creationId xmlns:a16="http://schemas.microsoft.com/office/drawing/2014/main" id="{AAEFB3D9-7208-2540-A62E-034DEF917B6C}"/>
                </a:ext>
              </a:extLst>
            </p:cNvPr>
            <p:cNvSpPr/>
            <p:nvPr/>
          </p:nvSpPr>
          <p:spPr>
            <a:xfrm>
              <a:off x="5471823" y="1921822"/>
              <a:ext cx="1836751" cy="1342445"/>
            </a:xfrm>
            <a:prstGeom prst="rect">
              <a:avLst/>
            </a:prstGeom>
            <a:solidFill>
              <a:srgbClr val="FFFFFF"/>
            </a:solidFill>
            <a:ln w="38100" cmpd="sng">
              <a:solidFill>
                <a:srgbClr val="00B4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2060"/>
                  </a:solidFill>
                </a:rPr>
                <a:t>Property Characteristics</a:t>
              </a:r>
            </a:p>
          </p:txBody>
        </p:sp>
        <p:sp>
          <p:nvSpPr>
            <p:cNvPr id="8" name="Rectangle 7">
              <a:extLst>
                <a:ext uri="{FF2B5EF4-FFF2-40B4-BE49-F238E27FC236}">
                  <a16:creationId xmlns:a16="http://schemas.microsoft.com/office/drawing/2014/main" id="{5A8D17F6-186B-6948-905B-37242C82113D}"/>
                </a:ext>
              </a:extLst>
            </p:cNvPr>
            <p:cNvSpPr/>
            <p:nvPr/>
          </p:nvSpPr>
          <p:spPr>
            <a:xfrm>
              <a:off x="5471823" y="3432570"/>
              <a:ext cx="1836751" cy="1342445"/>
            </a:xfrm>
            <a:prstGeom prst="rect">
              <a:avLst/>
            </a:prstGeom>
            <a:solidFill>
              <a:srgbClr val="FFFFFF"/>
            </a:solidFill>
            <a:ln w="38100" cmpd="sng">
              <a:solidFill>
                <a:srgbClr val="00B4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2060"/>
                  </a:solidFill>
                </a:rPr>
                <a:t>Property Sales Information</a:t>
              </a:r>
            </a:p>
          </p:txBody>
        </p:sp>
        <p:sp>
          <p:nvSpPr>
            <p:cNvPr id="9" name="Rectangle 8">
              <a:extLst>
                <a:ext uri="{FF2B5EF4-FFF2-40B4-BE49-F238E27FC236}">
                  <a16:creationId xmlns:a16="http://schemas.microsoft.com/office/drawing/2014/main" id="{104BB553-27D7-EA44-9E62-9D76EFF8AB5F}"/>
                </a:ext>
              </a:extLst>
            </p:cNvPr>
            <p:cNvSpPr/>
            <p:nvPr/>
          </p:nvSpPr>
          <p:spPr>
            <a:xfrm>
              <a:off x="5471823" y="4928740"/>
              <a:ext cx="1836751" cy="1342445"/>
            </a:xfrm>
            <a:prstGeom prst="rect">
              <a:avLst/>
            </a:prstGeom>
            <a:solidFill>
              <a:srgbClr val="FFFFFF"/>
            </a:solidFill>
            <a:ln w="38100" cmpd="sng">
              <a:solidFill>
                <a:srgbClr val="00B4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2060"/>
                  </a:solidFill>
                </a:rPr>
                <a:t>Property Tax Information</a:t>
              </a:r>
            </a:p>
          </p:txBody>
        </p:sp>
        <p:cxnSp>
          <p:nvCxnSpPr>
            <p:cNvPr id="10" name="Straight Connector 9">
              <a:extLst>
                <a:ext uri="{FF2B5EF4-FFF2-40B4-BE49-F238E27FC236}">
                  <a16:creationId xmlns:a16="http://schemas.microsoft.com/office/drawing/2014/main" id="{7FC58E8C-E00D-FA4A-9105-B490CC747796}"/>
                </a:ext>
              </a:extLst>
            </p:cNvPr>
            <p:cNvCxnSpPr>
              <a:stCxn id="7" idx="3"/>
            </p:cNvCxnSpPr>
            <p:nvPr/>
          </p:nvCxnSpPr>
          <p:spPr>
            <a:xfrm flipV="1">
              <a:off x="3641697" y="2593044"/>
              <a:ext cx="1830126" cy="1510748"/>
            </a:xfrm>
            <a:prstGeom prst="line">
              <a:avLst/>
            </a:prstGeom>
            <a:ln w="38100" cmpd="sng">
              <a:solidFill>
                <a:srgbClr val="00B4FF"/>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A6354D23-9296-B94E-A414-813ED50D33ED}"/>
                </a:ext>
              </a:extLst>
            </p:cNvPr>
            <p:cNvCxnSpPr>
              <a:endCxn id="11" idx="1"/>
            </p:cNvCxnSpPr>
            <p:nvPr/>
          </p:nvCxnSpPr>
          <p:spPr>
            <a:xfrm>
              <a:off x="3641697" y="4103792"/>
              <a:ext cx="1830126" cy="1"/>
            </a:xfrm>
            <a:prstGeom prst="line">
              <a:avLst/>
            </a:prstGeom>
            <a:ln w="38100" cmpd="sng">
              <a:solidFill>
                <a:srgbClr val="00B4FF"/>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616B52B0-7AC6-5548-A607-239FC9E2227D}"/>
                </a:ext>
              </a:extLst>
            </p:cNvPr>
            <p:cNvCxnSpPr>
              <a:stCxn id="9" idx="1"/>
              <a:endCxn id="6" idx="3"/>
            </p:cNvCxnSpPr>
            <p:nvPr/>
          </p:nvCxnSpPr>
          <p:spPr>
            <a:xfrm flipH="1" flipV="1">
              <a:off x="3641698" y="4103792"/>
              <a:ext cx="1830125" cy="1496170"/>
            </a:xfrm>
            <a:prstGeom prst="line">
              <a:avLst/>
            </a:prstGeom>
            <a:ln w="38100" cmpd="sng">
              <a:solidFill>
                <a:srgbClr val="00B4FF"/>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1C6EE893-E265-3849-AD5A-A56063EE1499}"/>
                </a:ext>
              </a:extLst>
            </p:cNvPr>
            <p:cNvSpPr txBox="1"/>
            <p:nvPr/>
          </p:nvSpPr>
          <p:spPr>
            <a:xfrm>
              <a:off x="3588335" y="3697564"/>
              <a:ext cx="353250" cy="442528"/>
            </a:xfrm>
            <a:prstGeom prst="rect">
              <a:avLst/>
            </a:prstGeom>
            <a:noFill/>
          </p:spPr>
          <p:txBody>
            <a:bodyPr wrap="none" rtlCol="0">
              <a:spAutoFit/>
            </a:bodyPr>
            <a:lstStyle/>
            <a:p>
              <a:r>
                <a:rPr lang="en-US" sz="1100" b="1" dirty="0">
                  <a:latin typeface="Arial Narrow"/>
                  <a:cs typeface="Arial Narrow"/>
                </a:rPr>
                <a:t>1</a:t>
              </a:r>
            </a:p>
          </p:txBody>
        </p:sp>
        <p:sp>
          <p:nvSpPr>
            <p:cNvPr id="14" name="TextBox 13">
              <a:extLst>
                <a:ext uri="{FF2B5EF4-FFF2-40B4-BE49-F238E27FC236}">
                  <a16:creationId xmlns:a16="http://schemas.microsoft.com/office/drawing/2014/main" id="{15CC6724-E056-8043-8A4F-7D9E80314BED}"/>
                </a:ext>
              </a:extLst>
            </p:cNvPr>
            <p:cNvSpPr txBox="1"/>
            <p:nvPr/>
          </p:nvSpPr>
          <p:spPr>
            <a:xfrm>
              <a:off x="5087730" y="2218433"/>
              <a:ext cx="326666" cy="624745"/>
            </a:xfrm>
            <a:prstGeom prst="rect">
              <a:avLst/>
            </a:prstGeom>
            <a:noFill/>
          </p:spPr>
          <p:txBody>
            <a:bodyPr wrap="square" rtlCol="0">
              <a:spAutoFit/>
            </a:bodyPr>
            <a:lstStyle/>
            <a:p>
              <a:r>
                <a:rPr lang="en-US" dirty="0">
                  <a:latin typeface="Arial Narrow"/>
                  <a:cs typeface="Arial Narrow"/>
                </a:rPr>
                <a:t>∞</a:t>
              </a:r>
            </a:p>
          </p:txBody>
        </p:sp>
        <p:sp>
          <p:nvSpPr>
            <p:cNvPr id="15" name="TextBox 14">
              <a:extLst>
                <a:ext uri="{FF2B5EF4-FFF2-40B4-BE49-F238E27FC236}">
                  <a16:creationId xmlns:a16="http://schemas.microsoft.com/office/drawing/2014/main" id="{1401DF02-507E-0044-8224-6DB001B36866}"/>
                </a:ext>
              </a:extLst>
            </p:cNvPr>
            <p:cNvSpPr txBox="1"/>
            <p:nvPr/>
          </p:nvSpPr>
          <p:spPr>
            <a:xfrm>
              <a:off x="5087730" y="3667084"/>
              <a:ext cx="326666" cy="624745"/>
            </a:xfrm>
            <a:prstGeom prst="rect">
              <a:avLst/>
            </a:prstGeom>
            <a:noFill/>
          </p:spPr>
          <p:txBody>
            <a:bodyPr wrap="square" rtlCol="0">
              <a:spAutoFit/>
            </a:bodyPr>
            <a:lstStyle/>
            <a:p>
              <a:r>
                <a:rPr lang="en-US" dirty="0">
                  <a:latin typeface="Arial Narrow"/>
                  <a:cs typeface="Arial Narrow"/>
                </a:rPr>
                <a:t>∞</a:t>
              </a:r>
            </a:p>
          </p:txBody>
        </p:sp>
        <p:sp>
          <p:nvSpPr>
            <p:cNvPr id="16" name="TextBox 15">
              <a:extLst>
                <a:ext uri="{FF2B5EF4-FFF2-40B4-BE49-F238E27FC236}">
                  <a16:creationId xmlns:a16="http://schemas.microsoft.com/office/drawing/2014/main" id="{82010ED3-C56D-6E43-8403-7EE56474AB45}"/>
                </a:ext>
              </a:extLst>
            </p:cNvPr>
            <p:cNvSpPr txBox="1"/>
            <p:nvPr/>
          </p:nvSpPr>
          <p:spPr>
            <a:xfrm>
              <a:off x="5087730" y="5352573"/>
              <a:ext cx="326666" cy="624745"/>
            </a:xfrm>
            <a:prstGeom prst="rect">
              <a:avLst/>
            </a:prstGeom>
            <a:noFill/>
          </p:spPr>
          <p:txBody>
            <a:bodyPr wrap="square" rtlCol="0">
              <a:spAutoFit/>
            </a:bodyPr>
            <a:lstStyle/>
            <a:p>
              <a:r>
                <a:rPr lang="en-US" dirty="0">
                  <a:latin typeface="Arial Narrow"/>
                  <a:cs typeface="Arial Narrow"/>
                </a:rPr>
                <a:t>∞</a:t>
              </a:r>
            </a:p>
          </p:txBody>
        </p:sp>
      </p:grpSp>
      <p:sp>
        <p:nvSpPr>
          <p:cNvPr id="19" name="TextBox 18">
            <a:extLst>
              <a:ext uri="{FF2B5EF4-FFF2-40B4-BE49-F238E27FC236}">
                <a16:creationId xmlns:a16="http://schemas.microsoft.com/office/drawing/2014/main" id="{D0A3D0FD-0FE8-4046-9555-EED3800C2B2B}"/>
              </a:ext>
            </a:extLst>
          </p:cNvPr>
          <p:cNvSpPr txBox="1"/>
          <p:nvPr/>
        </p:nvSpPr>
        <p:spPr>
          <a:xfrm>
            <a:off x="7091916" y="2174008"/>
            <a:ext cx="4418728" cy="338554"/>
          </a:xfrm>
          <a:prstGeom prst="rect">
            <a:avLst/>
          </a:prstGeom>
          <a:noFill/>
        </p:spPr>
        <p:txBody>
          <a:bodyPr wrap="square" rtlCol="0">
            <a:spAutoFit/>
          </a:bodyPr>
          <a:lstStyle/>
          <a:p>
            <a:pPr algn="ctr"/>
            <a:r>
              <a:rPr lang="en-US" sz="1600" dirty="0">
                <a:latin typeface="Arial Narrow"/>
                <a:cs typeface="Arial Narrow"/>
              </a:rPr>
              <a:t>Ideal Restructuring of MLS Data</a:t>
            </a:r>
          </a:p>
        </p:txBody>
      </p:sp>
    </p:spTree>
    <p:extLst>
      <p:ext uri="{BB962C8B-B14F-4D97-AF65-F5344CB8AC3E}">
        <p14:creationId xmlns:p14="http://schemas.microsoft.com/office/powerpoint/2010/main" val="110375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44D91-3FA5-F746-A8E4-F14D90B7881D}"/>
              </a:ext>
            </a:extLst>
          </p:cNvPr>
          <p:cNvSpPr>
            <a:spLocks noGrp="1"/>
          </p:cNvSpPr>
          <p:nvPr>
            <p:ph type="title"/>
          </p:nvPr>
        </p:nvSpPr>
        <p:spPr/>
        <p:txBody>
          <a:bodyPr/>
          <a:lstStyle/>
          <a:p>
            <a:r>
              <a:rPr lang="en-US" dirty="0"/>
              <a:t>Data Profiling: Issues of Structure</a:t>
            </a:r>
            <a:br>
              <a:rPr lang="en-US" dirty="0"/>
            </a:br>
            <a:r>
              <a:rPr lang="en-US" sz="2800" dirty="0"/>
              <a:t>- </a:t>
            </a:r>
            <a:r>
              <a:rPr lang="en-US" sz="2800" dirty="0">
                <a:solidFill>
                  <a:srgbClr val="FFC000"/>
                </a:solidFill>
              </a:rPr>
              <a:t>Divided Observation Unit Type</a:t>
            </a:r>
            <a:br>
              <a:rPr lang="en-US" sz="4400" dirty="0">
                <a:solidFill>
                  <a:srgbClr val="FFC000"/>
                </a:solidFill>
              </a:rPr>
            </a:br>
            <a:endParaRPr lang="en-US" dirty="0">
              <a:solidFill>
                <a:srgbClr val="FFC000"/>
              </a:solidFill>
            </a:endParaRPr>
          </a:p>
        </p:txBody>
      </p:sp>
      <p:sp>
        <p:nvSpPr>
          <p:cNvPr id="3" name="Content Placeholder 2">
            <a:extLst>
              <a:ext uri="{FF2B5EF4-FFF2-40B4-BE49-F238E27FC236}">
                <a16:creationId xmlns:a16="http://schemas.microsoft.com/office/drawing/2014/main" id="{C7C499F9-B27E-F149-9D70-AAFF56B118C3}"/>
              </a:ext>
            </a:extLst>
          </p:cNvPr>
          <p:cNvSpPr>
            <a:spLocks noGrp="1"/>
          </p:cNvSpPr>
          <p:nvPr>
            <p:ph idx="1"/>
          </p:nvPr>
        </p:nvSpPr>
        <p:spPr>
          <a:xfrm>
            <a:off x="708804" y="1853248"/>
            <a:ext cx="5796951" cy="1304020"/>
          </a:xfrm>
        </p:spPr>
        <p:txBody>
          <a:bodyPr>
            <a:normAutofit fontScale="85000" lnSpcReduction="10000"/>
          </a:bodyPr>
          <a:lstStyle/>
          <a:p>
            <a:pPr lvl="1"/>
            <a:r>
              <a:rPr lang="en-US" sz="1800" dirty="0"/>
              <a:t>observation unit type is split among multiple tables</a:t>
            </a:r>
          </a:p>
          <a:p>
            <a:pPr lvl="1"/>
            <a:r>
              <a:rPr lang="en-US" sz="1800" dirty="0"/>
              <a:t>e.g. Individual demographic information split among several datasets; for example, separate tables for gender, ethnicity, and surname.</a:t>
            </a:r>
          </a:p>
          <a:p>
            <a:pPr lvl="1"/>
            <a:endParaRPr lang="en-US" sz="1800" dirty="0"/>
          </a:p>
          <a:p>
            <a:pPr lvl="1"/>
            <a:endParaRPr lang="en-US" sz="1800" dirty="0"/>
          </a:p>
          <a:p>
            <a:pPr lvl="1"/>
            <a:endParaRPr lang="en-US" sz="1800" dirty="0"/>
          </a:p>
        </p:txBody>
      </p:sp>
      <p:sp>
        <p:nvSpPr>
          <p:cNvPr id="11" name="Rectangle 10">
            <a:extLst>
              <a:ext uri="{FF2B5EF4-FFF2-40B4-BE49-F238E27FC236}">
                <a16:creationId xmlns:a16="http://schemas.microsoft.com/office/drawing/2014/main" id="{F046A649-CD43-8042-838A-E3BD3829E9AE}"/>
              </a:ext>
            </a:extLst>
          </p:cNvPr>
          <p:cNvSpPr/>
          <p:nvPr/>
        </p:nvSpPr>
        <p:spPr>
          <a:xfrm>
            <a:off x="7096818" y="2261804"/>
            <a:ext cx="3195145" cy="3600986"/>
          </a:xfrm>
          <a:prstGeom prst="rect">
            <a:avLst/>
          </a:prstGeom>
          <a:solidFill>
            <a:schemeClr val="bg1"/>
          </a:solidFill>
          <a:ln w="38100" cmpd="sng">
            <a:solidFill>
              <a:schemeClr val="tx1"/>
            </a:solidFill>
          </a:ln>
          <a:effectLst>
            <a:outerShdw blurRad="50800" dist="76200" dir="2700000" algn="tl" rotWithShape="0">
              <a:prstClr val="black">
                <a:alpha val="40000"/>
              </a:prstClr>
            </a:outerShdw>
          </a:effectLst>
        </p:spPr>
        <p:txBody>
          <a:bodyPr wrap="square">
            <a:spAutoFit/>
          </a:bodyPr>
          <a:lstStyle/>
          <a:p>
            <a:r>
              <a:rPr lang="en-US" sz="1200" dirty="0"/>
              <a:t>gender1	      id	    gender2</a:t>
            </a:r>
          </a:p>
          <a:p>
            <a:r>
              <a:rPr lang="en-US" sz="1200" dirty="0"/>
              <a:t>F	43XXX13	M</a:t>
            </a:r>
          </a:p>
          <a:p>
            <a:r>
              <a:rPr lang="en-US" sz="1200" dirty="0"/>
              <a:t>F	43XXX14	M</a:t>
            </a:r>
          </a:p>
          <a:p>
            <a:r>
              <a:rPr lang="en-US" sz="1200" dirty="0"/>
              <a:t>M	76XXX46	F</a:t>
            </a:r>
          </a:p>
          <a:p>
            <a:r>
              <a:rPr lang="en-US" sz="1200" dirty="0"/>
              <a:t>F	74XXX98	M</a:t>
            </a:r>
          </a:p>
          <a:p>
            <a:r>
              <a:rPr lang="en-US" sz="1200" dirty="0"/>
              <a:t>F	76XXX23	M</a:t>
            </a:r>
          </a:p>
          <a:p>
            <a:r>
              <a:rPr lang="en-US" sz="1200" dirty="0"/>
              <a:t>F	77XXX40	M</a:t>
            </a:r>
          </a:p>
          <a:p>
            <a:r>
              <a:rPr lang="en-US" sz="1200" dirty="0"/>
              <a:t>M	74XXX98	F</a:t>
            </a:r>
          </a:p>
          <a:p>
            <a:r>
              <a:rPr lang="en-US" sz="1200" dirty="0"/>
              <a:t>M	78XXX73	F</a:t>
            </a:r>
          </a:p>
          <a:p>
            <a:r>
              <a:rPr lang="en-US" sz="1200" dirty="0"/>
              <a:t>F	78XXX74	M</a:t>
            </a:r>
          </a:p>
          <a:p>
            <a:r>
              <a:rPr lang="en-US" sz="1200" dirty="0"/>
              <a:t>M	77XXX84	F</a:t>
            </a:r>
          </a:p>
          <a:p>
            <a:r>
              <a:rPr lang="en-US" sz="1200" dirty="0"/>
              <a:t>F	79XXX87	M</a:t>
            </a:r>
          </a:p>
          <a:p>
            <a:r>
              <a:rPr lang="en-US" sz="1200" dirty="0"/>
              <a:t>M	71XXX95	F</a:t>
            </a:r>
          </a:p>
          <a:p>
            <a:r>
              <a:rPr lang="en-US" sz="1200" dirty="0"/>
              <a:t>M	21XXX96	F</a:t>
            </a:r>
          </a:p>
          <a:p>
            <a:r>
              <a:rPr lang="en-US" sz="1200" dirty="0"/>
              <a:t>M	71XXX54	F</a:t>
            </a:r>
          </a:p>
          <a:p>
            <a:r>
              <a:rPr lang="en-US" sz="1200" dirty="0"/>
              <a:t>F	71XXX55	M</a:t>
            </a:r>
          </a:p>
          <a:p>
            <a:r>
              <a:rPr lang="en-US" sz="1200" dirty="0"/>
              <a:t>F	77XXX86	M</a:t>
            </a:r>
          </a:p>
          <a:p>
            <a:r>
              <a:rPr lang="en-US" sz="1200" dirty="0"/>
              <a:t>F	80XXX24	M</a:t>
            </a:r>
          </a:p>
          <a:p>
            <a:r>
              <a:rPr lang="en-US" sz="1200" dirty="0"/>
              <a:t>M	76XXX79	F</a:t>
            </a:r>
          </a:p>
        </p:txBody>
      </p:sp>
      <p:sp>
        <p:nvSpPr>
          <p:cNvPr id="12" name="TextBox 11">
            <a:extLst>
              <a:ext uri="{FF2B5EF4-FFF2-40B4-BE49-F238E27FC236}">
                <a16:creationId xmlns:a16="http://schemas.microsoft.com/office/drawing/2014/main" id="{63E222C6-477B-7F4B-AD34-26605134BC3D}"/>
              </a:ext>
            </a:extLst>
          </p:cNvPr>
          <p:cNvSpPr txBox="1"/>
          <p:nvPr/>
        </p:nvSpPr>
        <p:spPr>
          <a:xfrm>
            <a:off x="1321280" y="3308245"/>
            <a:ext cx="4571889" cy="2554545"/>
          </a:xfrm>
          <a:prstGeom prst="rect">
            <a:avLst/>
          </a:prstGeom>
          <a:solidFill>
            <a:srgbClr val="FFFFFF"/>
          </a:solidFill>
          <a:ln>
            <a:solidFill>
              <a:schemeClr val="tx1"/>
            </a:solidFill>
          </a:ln>
          <a:effectLst>
            <a:outerShdw blurRad="50800" dist="38100" dir="2700000" algn="tl" rotWithShape="0">
              <a:prstClr val="black">
                <a:alpha val="40000"/>
              </a:prstClr>
            </a:outerShdw>
          </a:effectLst>
        </p:spPr>
        <p:txBody>
          <a:bodyPr wrap="square" rtlCol="0">
            <a:spAutoFit/>
          </a:bodyPr>
          <a:lstStyle/>
          <a:p>
            <a:pPr algn="ctr"/>
            <a:r>
              <a:rPr lang="en-US" sz="2000" dirty="0">
                <a:solidFill>
                  <a:srgbClr val="002060"/>
                </a:solidFill>
                <a:latin typeface="Arial Narrow"/>
                <a:cs typeface="Arial Narrow"/>
              </a:rPr>
              <a:t>NC Student Data</a:t>
            </a:r>
          </a:p>
          <a:p>
            <a:pPr algn="ctr"/>
            <a:r>
              <a:rPr lang="en-US" sz="2000" dirty="0">
                <a:solidFill>
                  <a:srgbClr val="002060"/>
                </a:solidFill>
                <a:latin typeface="Arial Narrow"/>
                <a:cs typeface="Arial Narrow"/>
              </a:rPr>
              <a:t>Demographics Recorded in Multiple Tables</a:t>
            </a:r>
          </a:p>
          <a:p>
            <a:pPr marL="342900" indent="-342900">
              <a:buFont typeface="Arial" pitchFamily="34" charset="0"/>
              <a:buChar char="•"/>
            </a:pPr>
            <a:r>
              <a:rPr lang="en-US" sz="2000" dirty="0">
                <a:solidFill>
                  <a:srgbClr val="002060"/>
                </a:solidFill>
                <a:latin typeface="Arial Narrow"/>
                <a:cs typeface="Arial Narrow"/>
              </a:rPr>
              <a:t>Actual 2011 data from different tables linked via unique ID</a:t>
            </a:r>
          </a:p>
          <a:p>
            <a:pPr marL="342900" indent="-342900">
              <a:buFont typeface="Arial" pitchFamily="34" charset="0"/>
              <a:buChar char="•"/>
            </a:pPr>
            <a:r>
              <a:rPr lang="en-US" sz="2000" dirty="0">
                <a:solidFill>
                  <a:srgbClr val="002060"/>
                </a:solidFill>
                <a:latin typeface="Arial Narrow"/>
                <a:cs typeface="Arial Narrow"/>
              </a:rPr>
              <a:t>Many more tables with apparently separately collected demographics</a:t>
            </a:r>
          </a:p>
          <a:p>
            <a:pPr marL="342900" indent="-342900">
              <a:buFont typeface="Arial" pitchFamily="34" charset="0"/>
              <a:buChar char="•"/>
            </a:pPr>
            <a:r>
              <a:rPr lang="en-US" sz="2000" dirty="0">
                <a:solidFill>
                  <a:srgbClr val="002060"/>
                </a:solidFill>
                <a:latin typeface="Arial Narrow"/>
                <a:cs typeface="Arial Narrow"/>
              </a:rPr>
              <a:t>Derivation of Demographic Truth is now Probabilistic</a:t>
            </a:r>
          </a:p>
        </p:txBody>
      </p:sp>
    </p:spTree>
    <p:extLst>
      <p:ext uri="{BB962C8B-B14F-4D97-AF65-F5344CB8AC3E}">
        <p14:creationId xmlns:p14="http://schemas.microsoft.com/office/powerpoint/2010/main" val="2677743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D8474B1-AE27-A748-B3B7-89647E9A55EB}"/>
              </a:ext>
            </a:extLst>
          </p:cNvPr>
          <p:cNvSpPr/>
          <p:nvPr/>
        </p:nvSpPr>
        <p:spPr>
          <a:xfrm>
            <a:off x="6878782" y="2150918"/>
            <a:ext cx="4509654" cy="37118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744D91-3FA5-F746-A8E4-F14D90B7881D}"/>
              </a:ext>
            </a:extLst>
          </p:cNvPr>
          <p:cNvSpPr>
            <a:spLocks noGrp="1"/>
          </p:cNvSpPr>
          <p:nvPr>
            <p:ph type="title"/>
          </p:nvPr>
        </p:nvSpPr>
        <p:spPr/>
        <p:txBody>
          <a:bodyPr/>
          <a:lstStyle/>
          <a:p>
            <a:r>
              <a:rPr lang="en-US" dirty="0"/>
              <a:t>Data Profiling: Issues of Structure</a:t>
            </a:r>
            <a:br>
              <a:rPr lang="en-US" dirty="0"/>
            </a:br>
            <a:r>
              <a:rPr lang="en-US" sz="2800" dirty="0"/>
              <a:t>- </a:t>
            </a:r>
            <a:r>
              <a:rPr lang="en-US" sz="2800" dirty="0">
                <a:solidFill>
                  <a:srgbClr val="FFC000"/>
                </a:solidFill>
              </a:rPr>
              <a:t>Divided Observation Unit Type</a:t>
            </a:r>
            <a:br>
              <a:rPr lang="en-US" sz="4400" dirty="0">
                <a:solidFill>
                  <a:srgbClr val="FFC000"/>
                </a:solidFill>
              </a:rPr>
            </a:br>
            <a:endParaRPr lang="en-US" dirty="0">
              <a:solidFill>
                <a:srgbClr val="FFC000"/>
              </a:solidFill>
            </a:endParaRPr>
          </a:p>
        </p:txBody>
      </p:sp>
      <p:sp>
        <p:nvSpPr>
          <p:cNvPr id="3" name="Content Placeholder 2">
            <a:extLst>
              <a:ext uri="{FF2B5EF4-FFF2-40B4-BE49-F238E27FC236}">
                <a16:creationId xmlns:a16="http://schemas.microsoft.com/office/drawing/2014/main" id="{C7C499F9-B27E-F149-9D70-AAFF56B118C3}"/>
              </a:ext>
            </a:extLst>
          </p:cNvPr>
          <p:cNvSpPr>
            <a:spLocks noGrp="1"/>
          </p:cNvSpPr>
          <p:nvPr>
            <p:ph idx="1"/>
          </p:nvPr>
        </p:nvSpPr>
        <p:spPr>
          <a:xfrm>
            <a:off x="708804" y="1853248"/>
            <a:ext cx="5796951" cy="1304020"/>
          </a:xfrm>
        </p:spPr>
        <p:txBody>
          <a:bodyPr>
            <a:normAutofit fontScale="85000" lnSpcReduction="10000"/>
          </a:bodyPr>
          <a:lstStyle/>
          <a:p>
            <a:pPr lvl="1"/>
            <a:r>
              <a:rPr lang="en-US" sz="1800" dirty="0"/>
              <a:t>observation unit type is split among multiple tables</a:t>
            </a:r>
          </a:p>
          <a:p>
            <a:pPr lvl="1"/>
            <a:r>
              <a:rPr lang="en-US" sz="1800" dirty="0"/>
              <a:t>e.g. Individual demographic information split among several datasets; for example, separate tables for gender, ethnicity, and surname.</a:t>
            </a:r>
          </a:p>
          <a:p>
            <a:pPr lvl="1"/>
            <a:endParaRPr lang="en-US" sz="1800" dirty="0"/>
          </a:p>
          <a:p>
            <a:pPr lvl="1"/>
            <a:endParaRPr lang="en-US" sz="1800" dirty="0"/>
          </a:p>
          <a:p>
            <a:pPr lvl="1"/>
            <a:endParaRPr lang="en-US" sz="1800" dirty="0"/>
          </a:p>
        </p:txBody>
      </p:sp>
      <p:sp>
        <p:nvSpPr>
          <p:cNvPr id="12" name="TextBox 11">
            <a:extLst>
              <a:ext uri="{FF2B5EF4-FFF2-40B4-BE49-F238E27FC236}">
                <a16:creationId xmlns:a16="http://schemas.microsoft.com/office/drawing/2014/main" id="{63E222C6-477B-7F4B-AD34-26605134BC3D}"/>
              </a:ext>
            </a:extLst>
          </p:cNvPr>
          <p:cNvSpPr txBox="1"/>
          <p:nvPr/>
        </p:nvSpPr>
        <p:spPr>
          <a:xfrm>
            <a:off x="1321280" y="3308245"/>
            <a:ext cx="4571889" cy="2554545"/>
          </a:xfrm>
          <a:prstGeom prst="rect">
            <a:avLst/>
          </a:prstGeom>
          <a:solidFill>
            <a:srgbClr val="FFFFFF"/>
          </a:solidFill>
          <a:ln>
            <a:solidFill>
              <a:schemeClr val="tx1"/>
            </a:solidFill>
          </a:ln>
          <a:effectLst>
            <a:outerShdw blurRad="50800" dist="38100" dir="2700000" algn="tl" rotWithShape="0">
              <a:prstClr val="black">
                <a:alpha val="40000"/>
              </a:prstClr>
            </a:outerShdw>
          </a:effectLst>
        </p:spPr>
        <p:txBody>
          <a:bodyPr wrap="square" rtlCol="0">
            <a:spAutoFit/>
          </a:bodyPr>
          <a:lstStyle/>
          <a:p>
            <a:pPr algn="ctr"/>
            <a:r>
              <a:rPr lang="en-US" sz="2000" dirty="0">
                <a:solidFill>
                  <a:srgbClr val="002060"/>
                </a:solidFill>
                <a:latin typeface="Arial Narrow"/>
                <a:cs typeface="Arial Narrow"/>
              </a:rPr>
              <a:t>NC Student Data</a:t>
            </a:r>
          </a:p>
          <a:p>
            <a:pPr algn="ctr"/>
            <a:r>
              <a:rPr lang="en-US" sz="2000" dirty="0">
                <a:solidFill>
                  <a:srgbClr val="002060"/>
                </a:solidFill>
                <a:latin typeface="Arial Narrow"/>
                <a:cs typeface="Arial Narrow"/>
              </a:rPr>
              <a:t>Demographics Recorded in Multiple Tables</a:t>
            </a:r>
          </a:p>
          <a:p>
            <a:pPr marL="342900" indent="-342900">
              <a:buFont typeface="Arial" pitchFamily="34" charset="0"/>
              <a:buChar char="•"/>
            </a:pPr>
            <a:r>
              <a:rPr lang="en-US" sz="2000" dirty="0">
                <a:solidFill>
                  <a:srgbClr val="002060"/>
                </a:solidFill>
                <a:latin typeface="Arial Narrow"/>
                <a:cs typeface="Arial Narrow"/>
              </a:rPr>
              <a:t>Actual 2011 data from different tables linked via unique ID</a:t>
            </a:r>
          </a:p>
          <a:p>
            <a:pPr marL="342900" indent="-342900">
              <a:buFont typeface="Arial" pitchFamily="34" charset="0"/>
              <a:buChar char="•"/>
            </a:pPr>
            <a:r>
              <a:rPr lang="en-US" sz="2000" dirty="0">
                <a:solidFill>
                  <a:srgbClr val="002060"/>
                </a:solidFill>
                <a:latin typeface="Arial Narrow"/>
                <a:cs typeface="Arial Narrow"/>
              </a:rPr>
              <a:t>Many more tables with apparently separately collected demographics</a:t>
            </a:r>
          </a:p>
          <a:p>
            <a:pPr marL="342900" indent="-342900">
              <a:buFont typeface="Arial" pitchFamily="34" charset="0"/>
              <a:buChar char="•"/>
            </a:pPr>
            <a:r>
              <a:rPr lang="en-US" sz="2000" dirty="0">
                <a:solidFill>
                  <a:srgbClr val="002060"/>
                </a:solidFill>
                <a:latin typeface="Arial Narrow"/>
                <a:cs typeface="Arial Narrow"/>
              </a:rPr>
              <a:t>Derivation of Demographic Truth is now Probabilistic</a:t>
            </a:r>
          </a:p>
        </p:txBody>
      </p:sp>
      <p:pic>
        <p:nvPicPr>
          <p:cNvPr id="5" name="Picture 4">
            <a:extLst>
              <a:ext uri="{FF2B5EF4-FFF2-40B4-BE49-F238E27FC236}">
                <a16:creationId xmlns:a16="http://schemas.microsoft.com/office/drawing/2014/main" id="{8776CAE5-BDD1-3F48-84DB-168B94A54DE0}"/>
              </a:ext>
            </a:extLst>
          </p:cNvPr>
          <p:cNvPicPr>
            <a:picLocks noChangeAspect="1"/>
          </p:cNvPicPr>
          <p:nvPr/>
        </p:nvPicPr>
        <p:blipFill>
          <a:blip r:embed="rId3"/>
          <a:stretch>
            <a:fillRect/>
          </a:stretch>
        </p:blipFill>
        <p:spPr>
          <a:xfrm>
            <a:off x="7006938" y="2275609"/>
            <a:ext cx="5185062" cy="5974773"/>
          </a:xfrm>
          <a:prstGeom prst="rect">
            <a:avLst/>
          </a:prstGeom>
        </p:spPr>
      </p:pic>
    </p:spTree>
    <p:extLst>
      <p:ext uri="{BB962C8B-B14F-4D97-AF65-F5344CB8AC3E}">
        <p14:creationId xmlns:p14="http://schemas.microsoft.com/office/powerpoint/2010/main" val="256635524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{243E2AC7-5998-5F40-8D59-E15F0876DD67}tf10001062</Template>
  <TotalTime>1224</TotalTime>
  <Words>5255</Words>
  <Application>Microsoft Macintosh PowerPoint</Application>
  <PresentationFormat>Widescreen</PresentationFormat>
  <Paragraphs>579</Paragraphs>
  <Slides>25</Slides>
  <Notes>20</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Arial Narrow</vt:lpstr>
      <vt:lpstr>Calibri</vt:lpstr>
      <vt:lpstr>Century Gothic</vt:lpstr>
      <vt:lpstr>Helvetica</vt:lpstr>
      <vt:lpstr>Helvetica Neue</vt:lpstr>
      <vt:lpstr>Wingdings 3</vt:lpstr>
      <vt:lpstr>Ion</vt:lpstr>
      <vt:lpstr>Profiling Data for Repurposing - Identifying Issues of Structure, Quality, Metadata &amp; Provenance</vt:lpstr>
      <vt:lpstr>Data Repurposing - Locating the Discussion</vt:lpstr>
      <vt:lpstr>Data Profiling: Issues of Structure - Time to Wrangle!</vt:lpstr>
      <vt:lpstr>Data Profiling: Issues of Structure - Combined Variables</vt:lpstr>
      <vt:lpstr>Data Profiling: Issues of Structure - Multiple Observation Directions</vt:lpstr>
      <vt:lpstr>Data Profiling: Issues of Structure - Combined Observation Unit Types</vt:lpstr>
      <vt:lpstr>Data Profiling: Issues of Structure - Combined Observation Unit Types</vt:lpstr>
      <vt:lpstr>Data Profiling: Issues of Structure - Divided Observation Unit Type </vt:lpstr>
      <vt:lpstr>Data Profiling: Issues of Structure - Divided Observation Unit Type </vt:lpstr>
      <vt:lpstr>Data Profiling: Issues of Structure - Missing Variables</vt:lpstr>
      <vt:lpstr>Data Profiling: Issues of Quality</vt:lpstr>
      <vt:lpstr>Data Profiling: Issues of Quality</vt:lpstr>
      <vt:lpstr>Data Profiling: Issues of Quality - Completeness</vt:lpstr>
      <vt:lpstr>Data Profiling: Issues of Quality - “Value” Validity</vt:lpstr>
      <vt:lpstr>Data Profiling: Issues of Quality - “Value” Validity</vt:lpstr>
      <vt:lpstr>Data Profiling: Issues of Quality - “Value” Validity</vt:lpstr>
      <vt:lpstr>Data Profiling: Issues of Quality - Record Consistency</vt:lpstr>
      <vt:lpstr>Data Profiling: Issues of Quality - Record Consistency</vt:lpstr>
      <vt:lpstr>Data Profiling: Issues of Quality - Longitudinal Consistency</vt:lpstr>
      <vt:lpstr>Data Profiling: Issues of Quality - Longitudinal Consistency</vt:lpstr>
      <vt:lpstr>Data Profiling: Issues of Quality - Longitudinal Consistency</vt:lpstr>
      <vt:lpstr>Data Profiling: Issues of Quality - Duplication</vt:lpstr>
      <vt:lpstr>Data Profiling: Issues of Quality - Uniqueness</vt:lpstr>
      <vt:lpstr>Data Profiling: Issues of Metadata and Provenance</vt:lpstr>
      <vt:lpstr>Data Profiling: Issues of Metadata and Provenance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Schroeder, Aaron (ads7fg)</cp:lastModifiedBy>
  <cp:revision>71</cp:revision>
  <dcterms:created xsi:type="dcterms:W3CDTF">2020-06-14T20:14:04Z</dcterms:created>
  <dcterms:modified xsi:type="dcterms:W3CDTF">2021-06-23T13:34:30Z</dcterms:modified>
</cp:coreProperties>
</file>

<file path=docProps/thumbnail.jpeg>
</file>